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2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3" r:id="rId3"/>
    <p:sldMasterId id="2147483706" r:id="rId4"/>
    <p:sldMasterId id="2147483719" r:id="rId5"/>
  </p:sldMasterIdLst>
  <p:notesMasterIdLst>
    <p:notesMasterId r:id="rId22"/>
  </p:notesMasterIdLst>
  <p:handoutMasterIdLst>
    <p:handoutMasterId r:id="rId23"/>
  </p:handoutMasterIdLst>
  <p:sldIdLst>
    <p:sldId id="343" r:id="rId6"/>
    <p:sldId id="308" r:id="rId7"/>
    <p:sldId id="315" r:id="rId8"/>
    <p:sldId id="275" r:id="rId9"/>
    <p:sldId id="295" r:id="rId10"/>
    <p:sldId id="362" r:id="rId11"/>
    <p:sldId id="340" r:id="rId12"/>
    <p:sldId id="339" r:id="rId13"/>
    <p:sldId id="349" r:id="rId14"/>
    <p:sldId id="321" r:id="rId15"/>
    <p:sldId id="345" r:id="rId16"/>
    <p:sldId id="346" r:id="rId17"/>
    <p:sldId id="351" r:id="rId18"/>
    <p:sldId id="359" r:id="rId19"/>
    <p:sldId id="357" r:id="rId20"/>
    <p:sldId id="361" r:id="rId21"/>
  </p:sldIdLst>
  <p:sldSz cx="24377650" cy="13716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енлибаева Карашаш Кайраткызы" initials="МКК" lastIdx="3" clrIdx="0">
    <p:extLst>
      <p:ext uri="{19B8F6BF-5375-455C-9EA6-DF929625EA0E}">
        <p15:presenceInfo xmlns:p15="http://schemas.microsoft.com/office/powerpoint/2012/main" userId="S-1-5-21-3504814381-2904217901-3634603613-222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70C0"/>
    <a:srgbClr val="98C1D6"/>
    <a:srgbClr val="81B8FB"/>
    <a:srgbClr val="7DC7FF"/>
    <a:srgbClr val="7DDDFF"/>
    <a:srgbClr val="9CF5FE"/>
    <a:srgbClr val="99CCFF"/>
    <a:srgbClr val="3399FF"/>
    <a:srgbClr val="A7E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1071" autoAdjust="0"/>
  </p:normalViewPr>
  <p:slideViewPr>
    <p:cSldViewPr snapToGrid="0">
      <p:cViewPr varScale="1">
        <p:scale>
          <a:sx n="42" d="100"/>
          <a:sy n="42" d="100"/>
        </p:scale>
        <p:origin x="630" y="84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пролеченных случаев 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4041</c:v>
                </c:pt>
                <c:pt idx="1">
                  <c:v>4105</c:v>
                </c:pt>
                <c:pt idx="2">
                  <c:v>4353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78-45B4-8697-5D6348F1986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Количество операций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3081</c:v>
                </c:pt>
                <c:pt idx="1">
                  <c:v>3125</c:v>
                </c:pt>
                <c:pt idx="2">
                  <c:v>3155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78-45B4-8697-5D6348F1986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Количество прооперированных пациентов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2807</c:v>
                </c:pt>
                <c:pt idx="1">
                  <c:v>2825</c:v>
                </c:pt>
                <c:pt idx="2">
                  <c:v>2884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E78-45B4-8697-5D6348F198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1985592"/>
        <c:axId val="291974104"/>
      </c:barChart>
      <c:catAx>
        <c:axId val="141985592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spPr>
          <a:ln w="3163">
            <a:solidFill>
              <a:schemeClr val="bg1">
                <a:lumMod val="8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1974104"/>
        <c:crosses val="autoZero"/>
        <c:auto val="1"/>
        <c:lblAlgn val="ctr"/>
        <c:lblOffset val="100"/>
        <c:noMultiLvlLbl val="0"/>
      </c:catAx>
      <c:valAx>
        <c:axId val="291974104"/>
        <c:scaling>
          <c:orientation val="minMax"/>
        </c:scaling>
        <c:delete val="1"/>
        <c:axPos val="l"/>
        <c:majorGridlines>
          <c:spPr>
            <a:ln w="3163">
              <a:noFill/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141985592"/>
        <c:crosses val="autoZero"/>
        <c:crossBetween val="between"/>
      </c:valAx>
      <c:spPr>
        <a:noFill/>
        <a:ln w="25380">
          <a:noFill/>
        </a:ln>
      </c:spPr>
    </c:plotArea>
    <c:legend>
      <c:legendPos val="r"/>
      <c:layout>
        <c:manualLayout>
          <c:xMode val="edge"/>
          <c:yMode val="edge"/>
          <c:x val="0.73232550022433263"/>
          <c:y val="1.2819718721924216E-2"/>
          <c:w val="0.2638822212237133"/>
          <c:h val="0.92567129385303093"/>
        </c:manualLayout>
      </c:layout>
      <c:overlay val="0"/>
      <c:txPr>
        <a:bodyPr/>
        <a:lstStyle/>
        <a:p>
          <a:pPr>
            <a:defRPr sz="3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00">
          <a:solidFill>
            <a:schemeClr val="tx1"/>
          </a:solidFill>
          <a:latin typeface="Raleway Light"/>
          <a:cs typeface="Helvetica Neue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1-2 кат</c:v>
                </c:pt>
              </c:strCache>
            </c:strRef>
          </c:tx>
          <c:spPr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296</c:v>
                </c:pt>
                <c:pt idx="1">
                  <c:v>250</c:v>
                </c:pt>
                <c:pt idx="2">
                  <c:v>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E0-4DB6-B0D6-BA3B2F3A8A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3-5 кат</c:v>
                </c:pt>
              </c:strCache>
            </c:strRef>
          </c:tx>
          <c:spPr>
            <a:gradFill>
              <a:gsLst>
                <a:gs pos="0">
                  <a:srgbClr val="AEBEDC"/>
                </a:gs>
                <a:gs pos="95082">
                  <a:srgbClr val="002060"/>
                </a:gs>
                <a:gs pos="30000">
                  <a:srgbClr val="304383"/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2785</c:v>
                </c:pt>
                <c:pt idx="1">
                  <c:v>2875</c:v>
                </c:pt>
                <c:pt idx="2">
                  <c:v>3042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E0-4DB6-B0D6-BA3B2F3A8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3451752"/>
        <c:axId val="293452144"/>
      </c:barChart>
      <c:catAx>
        <c:axId val="293451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452144"/>
        <c:crosses val="autoZero"/>
        <c:auto val="1"/>
        <c:lblAlgn val="ctr"/>
        <c:lblOffset val="100"/>
        <c:noMultiLvlLbl val="0"/>
      </c:catAx>
      <c:valAx>
        <c:axId val="293452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3451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369828792420437"/>
          <c:y val="0.31828156081096043"/>
          <c:w val="7.8981521902835194E-2"/>
          <c:h val="0.54853716081365511"/>
        </c:manualLayout>
      </c:layout>
      <c:overlay val="0"/>
      <c:txPr>
        <a:bodyPr/>
        <a:lstStyle/>
        <a:p>
          <a:pPr>
            <a:defRPr sz="3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61B66"/>
            </a:solidFill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0">
                    <a:srgbClr val="E1EFFF"/>
                  </a:gs>
                  <a:gs pos="68000">
                    <a:srgbClr val="061B66"/>
                  </a:gs>
                </a:gsLst>
                <a:lin ang="10800000" scaled="1"/>
              </a:gra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Лист1!$A$2:$A$3</c:f>
              <c:numCache>
                <c:formatCode>dd/mmm</c:formatCode>
                <c:ptCount val="2"/>
                <c:pt idx="0">
                  <c:v>43497</c:v>
                </c:pt>
                <c:pt idx="1">
                  <c:v>43588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113</c:v>
                </c:pt>
                <c:pt idx="1">
                  <c:v>3042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 lang="ru-RU" sz="38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840" b="0" i="0" u="none" strike="noStrike" kern="1200" spc="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Доходы от платных медицинских услуг (тыс. </a:t>
            </a:r>
            <a:r>
              <a:rPr lang="ru-RU" sz="3840" b="0" i="0" u="none" strike="noStrike" kern="1200" spc="0" baseline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тг</a:t>
            </a:r>
            <a:r>
              <a:rPr lang="ru-RU" sz="3840" b="0" i="0" u="none" strike="noStrike" kern="1200" spc="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c:rich>
      </c:tx>
      <c:layout>
        <c:manualLayout>
          <c:xMode val="edge"/>
          <c:yMode val="edge"/>
          <c:x val="0.31080384965731461"/>
          <c:y val="0.1047393886078733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462966162933174"/>
          <c:w val="0.86061209144061168"/>
          <c:h val="0.510144247384460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7012070617976756E-3"/>
                  <c:y val="-1.085180350331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7354952763533094E-3"/>
                  <c:y val="-1.5625000000000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8750000000000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829693386894518E-2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 от платных медицинских услуг, всего</c:v>
                </c:pt>
                <c:pt idx="1">
                  <c:v>Из них, услуги стационара</c:v>
                </c:pt>
                <c:pt idx="2">
                  <c:v>КДУ (амбулаторные услуги) и дневной стационар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ECA-6B46-BABE-750E706D3E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2018 г.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635205274586891E-3"/>
                  <c:y val="-5.1819184442469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112287718518605E-2"/>
                  <c:y val="-1.8750000000000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470990552706615E-2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659386773789167E-2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 от платных медицинских услуг, всего</c:v>
                </c:pt>
                <c:pt idx="1">
                  <c:v>Из них, услуги стационара</c:v>
                </c:pt>
                <c:pt idx="2">
                  <c:v>КДУ (амбулаторные услуги) и дневной стационар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480300</c:v>
                </c:pt>
                <c:pt idx="1">
                  <c:v>247741</c:v>
                </c:pt>
                <c:pt idx="2">
                  <c:v>232569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ECA-6B46-BABE-750E706D3E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2019 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874325193828521E-2"/>
                  <c:y val="-2.359498774568517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611 445 </a:t>
                    </a:r>
                    <a:endParaRPr lang="en-US" dirty="0"/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700503289671685E-3"/>
                  <c:y val="-1.4109543384068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9401006579343387E-3"/>
                  <c:y val="-2.351590564011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760402631737357E-2"/>
                  <c:y val="-1.4109543384068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 от платных медицинских услуг, всего</c:v>
                </c:pt>
                <c:pt idx="1">
                  <c:v>Из них, услуги стационара</c:v>
                </c:pt>
                <c:pt idx="2">
                  <c:v>КДУ (амбулаторные услуги) и дневной стационар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">
                  <c:v>611445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0ECA-6B46-BABE-750E706D3EB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Факт 2019 г.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5281207895212045E-2"/>
                  <c:y val="-3.306924230641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990855592441852E-2"/>
                  <c:y val="-3.67436025626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700503289671577E-2"/>
                  <c:y val="-3.306924230641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802370300354757E-16"/>
                  <c:y val="-1.763692923008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 от платных медицинских услуг, всего</c:v>
                </c:pt>
                <c:pt idx="1">
                  <c:v>Из них, услуги стационара</c:v>
                </c:pt>
                <c:pt idx="2">
                  <c:v>КДУ (амбулаторные услуги) и дневной стационар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502784.5</c:v>
                </c:pt>
                <c:pt idx="1">
                  <c:v>204862</c:v>
                </c:pt>
                <c:pt idx="2">
                  <c:v>297923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0ECA-6B46-BABE-750E706D3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453712"/>
        <c:axId val="293454104"/>
        <c:axId val="0"/>
      </c:bar3DChart>
      <c:catAx>
        <c:axId val="29345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93454104"/>
        <c:crosses val="autoZero"/>
        <c:auto val="1"/>
        <c:lblAlgn val="ctr"/>
        <c:lblOffset val="100"/>
        <c:noMultiLvlLbl val="0"/>
      </c:catAx>
      <c:valAx>
        <c:axId val="293454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345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6212965812946751"/>
          <c:y val="0.43749983304795675"/>
          <c:w val="0.12917715192387588"/>
          <c:h val="0.24664445473081037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noFill/>
    </a:ln>
    <a:effectLst/>
  </c:spPr>
  <c:txPr>
    <a:bodyPr/>
    <a:lstStyle/>
    <a:p>
      <a:pPr>
        <a:defRPr sz="2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tx1"/>
                </a:solidFill>
              </a:rPr>
              <a:t>Пролеченные платные стационарные пациенты</a:t>
            </a:r>
          </a:p>
        </c:rich>
      </c:tx>
      <c:layout>
        <c:manualLayout>
          <c:xMode val="edge"/>
          <c:yMode val="edge"/>
          <c:x val="0.30421341540073454"/>
          <c:y val="1.07106154871681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6914879028844757E-2"/>
          <c:y val="0.20482489792800795"/>
          <c:w val="0.96839350917314493"/>
          <c:h val="0.57463189853905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1AC-6644-8799-C7473F22A4E6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AC-6644-8799-C7473F22A4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Всего</c:v>
                </c:pt>
                <c:pt idx="1">
                  <c:v>Общая нейрохирургия</c:v>
                </c:pt>
                <c:pt idx="2">
                  <c:v>Сосудистая нейрохирургия</c:v>
                </c:pt>
                <c:pt idx="3">
                  <c:v>Спинальная нейрохирургия</c:v>
                </c:pt>
                <c:pt idx="4">
                  <c:v>Патология ЦНС</c:v>
                </c:pt>
                <c:pt idx="5">
                  <c:v>Детская нейрохирургия</c:v>
                </c:pt>
                <c:pt idx="6">
                  <c:v>Нейрореабилитация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948</c:v>
                </c:pt>
                <c:pt idx="1">
                  <c:v>592</c:v>
                </c:pt>
                <c:pt idx="2">
                  <c:v>29</c:v>
                </c:pt>
                <c:pt idx="3">
                  <c:v>52</c:v>
                </c:pt>
                <c:pt idx="4">
                  <c:v>74</c:v>
                </c:pt>
                <c:pt idx="5">
                  <c:v>3</c:v>
                </c:pt>
                <c:pt idx="6">
                  <c:v>198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AC-6644-8799-C7473F22A4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Всего</c:v>
                </c:pt>
                <c:pt idx="1">
                  <c:v>Общая нейрохирургия</c:v>
                </c:pt>
                <c:pt idx="2">
                  <c:v>Сосудистая нейрохирургия</c:v>
                </c:pt>
                <c:pt idx="3">
                  <c:v>Спинальная нейрохирургия</c:v>
                </c:pt>
                <c:pt idx="4">
                  <c:v>Патология ЦНС</c:v>
                </c:pt>
                <c:pt idx="5">
                  <c:v>Детская нейрохирургия</c:v>
                </c:pt>
                <c:pt idx="6">
                  <c:v>Нейрореабилитация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1005</c:v>
                </c:pt>
                <c:pt idx="1">
                  <c:v>552</c:v>
                </c:pt>
                <c:pt idx="2">
                  <c:v>67</c:v>
                </c:pt>
                <c:pt idx="3">
                  <c:v>66</c:v>
                </c:pt>
                <c:pt idx="4">
                  <c:v>89</c:v>
                </c:pt>
                <c:pt idx="5">
                  <c:v>3</c:v>
                </c:pt>
                <c:pt idx="6">
                  <c:v>228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3454888"/>
        <c:axId val="293455280"/>
      </c:barChart>
      <c:catAx>
        <c:axId val="293454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455280"/>
        <c:crosses val="autoZero"/>
        <c:auto val="1"/>
        <c:lblAlgn val="ctr"/>
        <c:lblOffset val="100"/>
        <c:noMultiLvlLbl val="0"/>
      </c:catAx>
      <c:valAx>
        <c:axId val="293455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3454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noFill/>
    </a:ln>
    <a:effectLst/>
  </c:spPr>
  <c:txPr>
    <a:bodyPr/>
    <a:lstStyle/>
    <a:p>
      <a:pPr>
        <a:defRPr sz="3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46635585091486E-2"/>
          <c:y val="8.9015474365028976E-2"/>
          <c:w val="0.97315336441490796"/>
          <c:h val="0.7823921830722666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14300" cap="rnd" cmpd="sng">
              <a:gradFill flip="none" rotWithShape="1">
                <a:gsLst>
                  <a:gs pos="43000">
                    <a:srgbClr val="002060"/>
                  </a:gs>
                  <a:gs pos="0">
                    <a:srgbClr val="FFFFFF"/>
                  </a:gs>
                  <a:gs pos="100000">
                    <a:schemeClr val="bg2">
                      <a:lumMod val="95000"/>
                    </a:schemeClr>
                  </a:gs>
                </a:gsLst>
                <a:lin ang="0" scaled="1"/>
                <a:tileRect/>
              </a:gra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F085395-2175-4AFA-B50E-04B838F0D2C9}" type="VALUE"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40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strRef>
              <c:f>Sheet1!$A$2:$A$4</c:f>
              <c:strCache>
                <c:ptCount val="3"/>
                <c:pt idx="0">
                  <c:v>2017</c:v>
                </c:pt>
                <c:pt idx="1">
                  <c:v>План</c:v>
                </c:pt>
                <c:pt idx="2">
                  <c:v>2019</c:v>
                </c:pt>
              </c:strCache>
            </c:strRef>
          </c:xVal>
          <c:yVal>
            <c:numRef>
              <c:f>Sheet1!$B$2:$B$4</c:f>
              <c:numCache>
                <c:formatCode>0</c:formatCode>
                <c:ptCount val="3"/>
                <c:pt idx="0">
                  <c:v>25</c:v>
                </c:pt>
                <c:pt idx="1">
                  <c:v>27</c:v>
                </c:pt>
                <c:pt idx="2">
                  <c:v>20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387-4B48-B13A-77D93E3160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91884584"/>
        <c:axId val="291884976"/>
      </c:scatterChart>
      <c:valAx>
        <c:axId val="291884584"/>
        <c:scaling>
          <c:orientation val="minMax"/>
          <c:max val="3"/>
          <c:min val="1"/>
        </c:scaling>
        <c:delete val="1"/>
        <c:axPos val="b"/>
        <c:numFmt formatCode="General" sourceLinked="1"/>
        <c:majorTickMark val="out"/>
        <c:minorTickMark val="out"/>
        <c:tickLblPos val="nextTo"/>
        <c:crossAx val="291884976"/>
        <c:crosses val="autoZero"/>
        <c:crossBetween val="midCat"/>
      </c:valAx>
      <c:valAx>
        <c:axId val="291884976"/>
        <c:scaling>
          <c:orientation val="minMax"/>
          <c:max val="38"/>
          <c:min val="20"/>
        </c:scaling>
        <c:delete val="1"/>
        <c:axPos val="l"/>
        <c:numFmt formatCode="0" sourceLinked="1"/>
        <c:majorTickMark val="out"/>
        <c:minorTickMark val="none"/>
        <c:tickLblPos val="nextTo"/>
        <c:crossAx val="291884584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419170543116942E-2"/>
          <c:y val="0"/>
          <c:w val="0.9730775736570676"/>
          <c:h val="0.79245382754846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2017-2019</c:v>
                </c:pt>
              </c:strCache>
            </c:strRef>
          </c:tx>
          <c:spPr>
            <a:solidFill>
              <a:srgbClr val="33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Таджикистан</c:v>
                </c:pt>
                <c:pt idx="1">
                  <c:v>РФ</c:v>
                </c:pt>
                <c:pt idx="2">
                  <c:v>Кыргызстан</c:v>
                </c:pt>
                <c:pt idx="3">
                  <c:v>Германия </c:v>
                </c:pt>
                <c:pt idx="4">
                  <c:v>Азербайджан</c:v>
                </c:pt>
                <c:pt idx="5">
                  <c:v>США </c:v>
                </c:pt>
                <c:pt idx="6">
                  <c:v>Япония</c:v>
                </c:pt>
                <c:pt idx="7">
                  <c:v>Англия</c:v>
                </c:pt>
                <c:pt idx="8">
                  <c:v>Ямайка</c:v>
                </c:pt>
                <c:pt idx="9">
                  <c:v>Гвинея</c:v>
                </c:pt>
                <c:pt idx="10">
                  <c:v>Узбекистан</c:v>
                </c:pt>
                <c:pt idx="11">
                  <c:v>Туркменистан</c:v>
                </c:pt>
                <c:pt idx="12">
                  <c:v>Монголия</c:v>
                </c:pt>
                <c:pt idx="13">
                  <c:v>Якутия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25</c:v>
                </c:pt>
                <c:pt idx="1">
                  <c:v>18</c:v>
                </c:pt>
                <c:pt idx="2">
                  <c:v>11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1885760"/>
        <c:axId val="291886152"/>
      </c:barChart>
      <c:catAx>
        <c:axId val="29188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1886152"/>
        <c:crosses val="autoZero"/>
        <c:auto val="1"/>
        <c:lblAlgn val="ctr"/>
        <c:lblOffset val="100"/>
        <c:noMultiLvlLbl val="0"/>
      </c:catAx>
      <c:valAx>
        <c:axId val="291886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188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dirty="0"/>
              <a:t>Доля доходов от научной деятельности в общем объеме бюджета</a:t>
            </a:r>
          </a:p>
        </c:rich>
      </c:tx>
      <c:layout>
        <c:manualLayout>
          <c:xMode val="edge"/>
          <c:yMode val="edge"/>
          <c:x val="0.19709897319915506"/>
          <c:y val="2.8002495970506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7264980264206631E-2"/>
          <c:y val="0.34324716997629617"/>
          <c:w val="0.94002666565342474"/>
          <c:h val="0.482412350413888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B55-A345-403E5E2660EE}"/>
              </c:ext>
            </c:extLst>
          </c:dPt>
          <c:dPt>
            <c:idx val="1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B55-A345-403E5E2660E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7D-4B55-A345-403E5E2660E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2018 г.</c:v>
                </c:pt>
                <c:pt idx="1">
                  <c:v>План 2019 г.</c:v>
                </c:pt>
                <c:pt idx="2">
                  <c:v>Факт 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1.3</c:v>
                </c:pt>
                <c:pt idx="1">
                  <c:v>0.5</c:v>
                </c:pt>
                <c:pt idx="2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17-0C4C-BA00-D3DE510D7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1887328"/>
        <c:axId val="291887720"/>
      </c:barChart>
      <c:catAx>
        <c:axId val="29188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1887720"/>
        <c:crosses val="autoZero"/>
        <c:auto val="1"/>
        <c:lblAlgn val="ctr"/>
        <c:lblOffset val="100"/>
        <c:noMultiLvlLbl val="0"/>
      </c:catAx>
      <c:valAx>
        <c:axId val="291887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188732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3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dirty="0"/>
              <a:t>Доля средств, полученных на научную деятельность от зарубежных спонсоров в общем объеме бюджета</a:t>
            </a:r>
          </a:p>
        </c:rich>
      </c:tx>
      <c:layout>
        <c:manualLayout>
          <c:xMode val="edge"/>
          <c:yMode val="edge"/>
          <c:x val="0.166054649913269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3619512849836862E-2"/>
          <c:y val="0.25209745792742566"/>
          <c:w val="0.90761608498526569"/>
          <c:h val="0.543274473356602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B55-A345-403E5E2660EE}"/>
              </c:ext>
            </c:extLst>
          </c:dPt>
          <c:dPt>
            <c:idx val="1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B55-A345-403E5E2660E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7D-4B55-A345-403E5E2660E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54C8EB35-8C2A-4C9C-92AA-2CBD97AC527B}" type="VALUE">
                      <a: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6EE1B01C-2D5B-4AAD-9274-1DB16E9329A1}" type="VALUE">
                      <a: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075A7C9E-9CBD-4175-869F-F69982DE647C}" type="VALUE">
                      <a: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0%">
                  <c:v>2.0000000000000005E-3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17-0C4C-BA00-D3DE510D7E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2388136"/>
        <c:axId val="292388528"/>
      </c:barChart>
      <c:catAx>
        <c:axId val="292388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2388528"/>
        <c:crosses val="autoZero"/>
        <c:auto val="1"/>
        <c:lblAlgn val="ctr"/>
        <c:lblOffset val="100"/>
        <c:noMultiLvlLbl val="0"/>
      </c:catAx>
      <c:valAx>
        <c:axId val="29238852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92388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3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 </a:t>
            </a:r>
            <a:r>
              <a:rPr lang="ru-RU" sz="3200" dirty="0"/>
              <a:t>Средний индекс </a:t>
            </a:r>
            <a:r>
              <a:rPr lang="ru-RU" sz="3200" dirty="0" err="1"/>
              <a:t>Хирша</a:t>
            </a:r>
            <a:r>
              <a:rPr lang="ru-RU" sz="3200" dirty="0"/>
              <a:t> сотрудников организаций по данным базы</a:t>
            </a:r>
            <a:r>
              <a:rPr lang="en-US" sz="3200" dirty="0"/>
              <a:t> </a:t>
            </a:r>
            <a:r>
              <a:rPr lang="ru-RU" sz="3200" dirty="0"/>
              <a:t> </a:t>
            </a:r>
            <a:r>
              <a:rPr lang="en-US" sz="3200" dirty="0" err="1"/>
              <a:t>WebofScince</a:t>
            </a:r>
            <a:r>
              <a:rPr lang="en-US" sz="3200" dirty="0"/>
              <a:t> </a:t>
            </a:r>
            <a:r>
              <a:rPr lang="ru-RU" sz="3200" dirty="0"/>
              <a:t>либо</a:t>
            </a:r>
            <a:r>
              <a:rPr lang="en-US" sz="3200" dirty="0"/>
              <a:t> Scopus</a:t>
            </a:r>
            <a:endParaRPr lang="ru-RU" sz="3200" dirty="0"/>
          </a:p>
        </c:rich>
      </c:tx>
      <c:layout>
        <c:manualLayout>
          <c:xMode val="edge"/>
          <c:yMode val="edge"/>
          <c:x val="0.12535929056315681"/>
          <c:y val="5.369773728844948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4404670289006459E-2"/>
          <c:y val="0.30285836053611997"/>
          <c:w val="0.94002666565342474"/>
          <c:h val="0.50949691780878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B55-A345-403E5E2660EE}"/>
              </c:ext>
            </c:extLst>
          </c:dPt>
          <c:dPt>
            <c:idx val="1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B55-A345-403E5E2660E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7D-4B55-A345-403E5E2660E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B3D3C491-C0D8-49FD-8CED-B9F08268F7E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DD09CC95-9AB0-408C-913A-C6EB07B97D72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0.23</c:v>
                </c:pt>
                <c:pt idx="1">
                  <c:v>0.30000000000000004</c:v>
                </c:pt>
                <c:pt idx="2">
                  <c:v>0.31000000000000005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17-0C4C-BA00-D3DE510D7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2389312"/>
        <c:axId val="292475840"/>
      </c:barChart>
      <c:catAx>
        <c:axId val="29238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2475840"/>
        <c:crosses val="autoZero"/>
        <c:auto val="1"/>
        <c:lblAlgn val="ctr"/>
        <c:lblOffset val="100"/>
        <c:noMultiLvlLbl val="0"/>
      </c:catAx>
      <c:valAx>
        <c:axId val="292475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238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3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dirty="0"/>
              <a:t>Доля расходов на научную деятельность из собственных средств от общего объема бюджета</a:t>
            </a:r>
          </a:p>
        </c:rich>
      </c:tx>
      <c:layout>
        <c:manualLayout>
          <c:xMode val="edge"/>
          <c:yMode val="edge"/>
          <c:x val="0.13001753445308728"/>
          <c:y val="2.022168034794894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3619414560383112E-2"/>
          <c:y val="0.32402681756415391"/>
          <c:w val="0.90761608498526569"/>
          <c:h val="0.4835083784587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B55-A345-403E5E2660EE}"/>
              </c:ext>
            </c:extLst>
          </c:dPt>
          <c:dPt>
            <c:idx val="1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B55-A345-403E5E2660E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7D-4B55-A345-403E5E2660E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B3D3C491-C0D8-49FD-8CED-B9F08268F7E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DA18BF2-1824-4D14-8FAF-E17AB75E8E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0,22%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2018 г.</c:v>
                </c:pt>
                <c:pt idx="1">
                  <c:v>План 2019 г.</c:v>
                </c:pt>
                <c:pt idx="2">
                  <c:v>Факт 2019 г.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General">
                  <c:v>0</c:v>
                </c:pt>
                <c:pt idx="1">
                  <c:v>1E-3</c:v>
                </c:pt>
                <c:pt idx="2">
                  <c:v>2.2000000000000001E-3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17-0C4C-BA00-D3DE510D7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2476624"/>
        <c:axId val="292477016"/>
      </c:barChart>
      <c:catAx>
        <c:axId val="29247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2477016"/>
        <c:crosses val="autoZero"/>
        <c:auto val="1"/>
        <c:lblAlgn val="ctr"/>
        <c:lblOffset val="100"/>
        <c:noMultiLvlLbl val="0"/>
      </c:catAx>
      <c:valAx>
        <c:axId val="292477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2476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3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696617790600589E-2"/>
          <c:y val="3.7568152822247292E-2"/>
          <c:w val="0.68788056817688903"/>
          <c:h val="0.91312350329616976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Послеоперационные осложнения </c:v>
                </c:pt>
              </c:strCache>
            </c:strRef>
          </c:tx>
          <c:spPr>
            <a:ln w="63500" cap="rnd">
              <a:solidFill>
                <a:srgbClr val="0B40A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5806026441258266E-2"/>
                  <c:y val="-5.357023415233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9520028585144068E-3"/>
                  <c:y val="-5.3570234152340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2.5000000000000001E-3</c:v>
                </c:pt>
                <c:pt idx="1">
                  <c:v>5.0000000000000001E-3</c:v>
                </c:pt>
                <c:pt idx="2">
                  <c:v>3.8E-3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Послеоперационная летальность</c:v>
                </c:pt>
              </c:strCache>
            </c:strRef>
          </c:tx>
          <c:spPr>
            <a:ln w="635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663027513201173E-2"/>
                  <c:y val="1.5305781186382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6094009290171823E-2"/>
                  <c:y val="-4.8468307090212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5.7000000000000002E-3</c:v>
                </c:pt>
                <c:pt idx="1">
                  <c:v>8.5000000000000006E-3</c:v>
                </c:pt>
                <c:pt idx="2">
                  <c:v>7.6E-3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Общая летальность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065193577091186E-2"/>
                  <c:y val="-7.52119192585924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0,7%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970682365637465E-2"/>
                      <c:h val="9.6258721506528949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8570010719429118E-2"/>
                  <c:y val="-6.8876015338722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Лист1!$D$2:$D$4</c:f>
              <c:numCache>
                <c:formatCode>0.00%</c:formatCode>
                <c:ptCount val="3"/>
                <c:pt idx="0">
                  <c:v>1.2E-2</c:v>
                </c:pt>
                <c:pt idx="1">
                  <c:v>6.0000000000000001E-3</c:v>
                </c:pt>
                <c:pt idx="2">
                  <c:v>6.0000000000000001E-3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1974888"/>
        <c:axId val="291975280"/>
      </c:lineChart>
      <c:catAx>
        <c:axId val="291974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1975280"/>
        <c:crosses val="autoZero"/>
        <c:auto val="1"/>
        <c:lblAlgn val="ctr"/>
        <c:lblOffset val="100"/>
        <c:noMultiLvlLbl val="0"/>
      </c:catAx>
      <c:valAx>
        <c:axId val="291975280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9197488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890621867926578"/>
          <c:y val="0.11697859535290434"/>
          <c:w val="0.22718225872976638"/>
          <c:h val="0.682233904876377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600" dirty="0"/>
              <a:t>Финансируемые научно-исследовательские программы (проекты), в </a:t>
            </a:r>
            <a:r>
              <a:rPr lang="ru-RU" sz="3600" dirty="0" err="1"/>
              <a:t>т.ч</a:t>
            </a:r>
            <a:r>
              <a:rPr lang="ru-RU" sz="3600" dirty="0"/>
              <a:t>. международные гранты</a:t>
            </a:r>
          </a:p>
        </c:rich>
      </c:tx>
      <c:layout>
        <c:manualLayout>
          <c:xMode val="edge"/>
          <c:yMode val="edge"/>
          <c:x val="0.13281112388275046"/>
          <c:y val="6.26446838657533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0391226371672988E-2"/>
          <c:y val="0.40638896247995265"/>
          <c:w val="0.90761608498526569"/>
          <c:h val="0.40050322043989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B55-A345-403E5E2660EE}"/>
              </c:ext>
            </c:extLst>
          </c:dPt>
          <c:dPt>
            <c:idx val="1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B55-A345-403E5E2660E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7D-4B55-A345-403E5E2660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17-0C4C-BA00-D3DE510D7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2477800"/>
        <c:axId val="292478192"/>
      </c:barChart>
      <c:catAx>
        <c:axId val="292477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2478192"/>
        <c:crosses val="autoZero"/>
        <c:auto val="1"/>
        <c:lblAlgn val="ctr"/>
        <c:lblOffset val="100"/>
        <c:noMultiLvlLbl val="0"/>
      </c:catAx>
      <c:valAx>
        <c:axId val="292478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2477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3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600" dirty="0"/>
              <a:t>Договор по стратегическому партнерству </a:t>
            </a:r>
          </a:p>
        </c:rich>
      </c:tx>
      <c:layout>
        <c:manualLayout>
          <c:xMode val="edge"/>
          <c:yMode val="edge"/>
          <c:x val="0.16384358932796178"/>
          <c:y val="5.2370917120319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641251982103005E-2"/>
          <c:y val="0.44886339159594535"/>
          <c:w val="0.93185731888376044"/>
          <c:h val="0.370806660691182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61-495D-8144-F95B4C2B68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75-D540-A6BD-731957C9FB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2478976"/>
        <c:axId val="292479368"/>
      </c:barChart>
      <c:catAx>
        <c:axId val="29247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2479368"/>
        <c:crosses val="autoZero"/>
        <c:auto val="1"/>
        <c:lblAlgn val="ctr"/>
        <c:lblOffset val="100"/>
        <c:noMultiLvlLbl val="0"/>
      </c:catAx>
      <c:valAx>
        <c:axId val="292479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247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3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/>
              <a:t>Количество слушателей резидентуры 1-го года обучения</a:t>
            </a:r>
          </a:p>
        </c:rich>
      </c:tx>
      <c:layout>
        <c:manualLayout>
          <c:xMode val="edge"/>
          <c:yMode val="edge"/>
          <c:x val="0.10976360603451549"/>
          <c:y val="6.94444444444444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0391226371672988E-2"/>
          <c:y val="0.40638896247995265"/>
          <c:w val="0.90761608498526569"/>
          <c:h val="0.40050322043989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B55-A345-403E5E2660E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B55-A345-403E5E2660E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7D-4B55-A345-403E5E2660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17-0C4C-BA00-D3DE510D7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597256"/>
        <c:axId val="295597648"/>
      </c:barChart>
      <c:catAx>
        <c:axId val="295597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597648"/>
        <c:crosses val="autoZero"/>
        <c:auto val="1"/>
        <c:lblAlgn val="ctr"/>
        <c:lblOffset val="100"/>
        <c:noMultiLvlLbl val="0"/>
      </c:catAx>
      <c:valAx>
        <c:axId val="295597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559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/>
              <a:t>Доля трудоустроенных выпускников резидентуры</a:t>
            </a:r>
          </a:p>
        </c:rich>
      </c:tx>
      <c:layout>
        <c:manualLayout>
          <c:xMode val="edge"/>
          <c:yMode val="edge"/>
          <c:x val="0.13608032349121538"/>
          <c:y val="7.3042606420894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7646613588128321E-2"/>
          <c:y val="0.37989240261043489"/>
          <c:w val="0.87396516236267485"/>
          <c:h val="0.445782395136231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4C-4BDB-AF22-3CCB3D41B09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94C-4BDB-AF22-3CCB3D41B0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F2-8643-BE3B-05F35A57FB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598432"/>
        <c:axId val="295598824"/>
      </c:barChart>
      <c:catAx>
        <c:axId val="29559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598824"/>
        <c:crosses val="autoZero"/>
        <c:auto val="1"/>
        <c:lblAlgn val="ctr"/>
        <c:lblOffset val="100"/>
        <c:noMultiLvlLbl val="0"/>
      </c:catAx>
      <c:valAx>
        <c:axId val="2955988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9559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2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/>
              <a:t>Среднегодовой контингент обучающихся </a:t>
            </a:r>
          </a:p>
        </c:rich>
      </c:tx>
      <c:layout>
        <c:manualLayout>
          <c:xMode val="edge"/>
          <c:yMode val="edge"/>
          <c:x val="0.21540579513028252"/>
          <c:y val="4.15323766149476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641251982103005E-2"/>
          <c:y val="0.44886339159594535"/>
          <c:w val="0.93185731888376044"/>
          <c:h val="0.37351457981691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61-495D-8144-F95B4C2B68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21</c:v>
                </c:pt>
                <c:pt idx="2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75-D540-A6BD-731957C9FB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600000"/>
        <c:axId val="295600392"/>
      </c:barChart>
      <c:catAx>
        <c:axId val="29560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600392"/>
        <c:crosses val="autoZero"/>
        <c:auto val="1"/>
        <c:lblAlgn val="ctr"/>
        <c:lblOffset val="100"/>
        <c:noMultiLvlLbl val="0"/>
      </c:catAx>
      <c:valAx>
        <c:axId val="295600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560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/>
              <a:t>Доля выпускников резидентуры, успешно прошедших независимую экзаменацию  с первого раза</a:t>
            </a:r>
          </a:p>
        </c:rich>
      </c:tx>
      <c:layout>
        <c:manualLayout>
          <c:xMode val="edge"/>
          <c:yMode val="edge"/>
          <c:x val="0.12535929056315681"/>
          <c:y val="5.369773728844948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0391226371672988E-2"/>
          <c:y val="0.40638896247995265"/>
          <c:w val="0.90761608498526569"/>
          <c:h val="0.40050322043989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B55-A345-403E5E2660E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B55-A345-403E5E2660E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7D-4B55-A345-403E5E2660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17-0C4C-BA00-D3DE510D7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737304"/>
        <c:axId val="295737696"/>
      </c:barChart>
      <c:catAx>
        <c:axId val="29573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737696"/>
        <c:crosses val="autoZero"/>
        <c:auto val="1"/>
        <c:lblAlgn val="ctr"/>
        <c:lblOffset val="100"/>
        <c:noMultiLvlLbl val="0"/>
      </c:catAx>
      <c:valAx>
        <c:axId val="2957376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95737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выпускников резидентуры</a:t>
            </a:r>
          </a:p>
        </c:rich>
      </c:tx>
      <c:layout>
        <c:manualLayout>
          <c:xMode val="edge"/>
          <c:yMode val="edge"/>
          <c:x val="0.14621151007947342"/>
          <c:y val="9.08570401075085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404041327730231E-2"/>
          <c:y val="0.38538389109666543"/>
          <c:w val="0.93185731888376044"/>
          <c:h val="0.41807000067604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61-495D-8144-F95B4C2B68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75-D540-A6BD-731957C9FB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738480"/>
        <c:axId val="295738872"/>
      </c:barChart>
      <c:catAx>
        <c:axId val="29573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738872"/>
        <c:crosses val="autoZero"/>
        <c:auto val="1"/>
        <c:lblAlgn val="ctr"/>
        <c:lblOffset val="100"/>
        <c:noMultiLvlLbl val="0"/>
      </c:catAx>
      <c:valAx>
        <c:axId val="295738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573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/>
              <a:t>Доля обученных региональных специалистов на базе Общества</a:t>
            </a:r>
          </a:p>
        </c:rich>
      </c:tx>
      <c:layout>
        <c:manualLayout>
          <c:xMode val="edge"/>
          <c:yMode val="edge"/>
          <c:x val="0.13663829054077545"/>
          <c:y val="2.1417950722196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4189415398012902E-4"/>
          <c:y val="0.40638885289306304"/>
          <c:w val="0.90761608498526569"/>
          <c:h val="0.40050322043989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B55-A345-403E5E2660EE}"/>
              </c:ext>
            </c:extLst>
          </c:dPt>
          <c:dPt>
            <c:idx val="1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B55-A345-403E5E2660E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7D-4B55-A345-403E5E2660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План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0.21000000000000002</c:v>
                </c:pt>
                <c:pt idx="1">
                  <c:v>9.0000000000000011E-2</c:v>
                </c:pt>
                <c:pt idx="2" formatCode="0.00%">
                  <c:v>9.8000000000000018E-2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17-0C4C-BA00-D3DE510D7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739656"/>
        <c:axId val="295740048"/>
      </c:barChart>
      <c:catAx>
        <c:axId val="295739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740048"/>
        <c:crosses val="autoZero"/>
        <c:auto val="1"/>
        <c:lblAlgn val="ctr"/>
        <c:lblOffset val="100"/>
        <c:noMultiLvlLbl val="0"/>
      </c:catAx>
      <c:valAx>
        <c:axId val="2957400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95739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2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62187445511738E-2"/>
          <c:y val="9.8421008776802599E-2"/>
          <c:w val="0.94918412087040149"/>
          <c:h val="0.8410402316409287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4D-41FD-95A1-6D246B7729C9}"/>
              </c:ext>
            </c:extLst>
          </c:dPt>
          <c:dPt>
            <c:idx val="1"/>
            <c:bubble3D val="0"/>
            <c:spPr>
              <a:solidFill>
                <a:srgbClr val="BEBFBF">
                  <a:alpha val="3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4D-41FD-95A1-6D246B7729C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0.60000000000000009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94D-41FD-95A1-6D246B7729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62187445511738E-2"/>
          <c:y val="9.8421008776802599E-2"/>
          <c:w val="0.94918412087040149"/>
          <c:h val="0.8410402316409287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0B-4FFA-B5F7-CFF85E112BB4}"/>
              </c:ext>
            </c:extLst>
          </c:dPt>
          <c:dPt>
            <c:idx val="1"/>
            <c:bubble3D val="0"/>
            <c:spPr>
              <a:solidFill>
                <a:srgbClr val="BEBFBF">
                  <a:alpha val="3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0B-4FFA-B5F7-CFF85E112BB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0B-4FFA-B5F7-CFF85E112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62187445511738E-2"/>
          <c:y val="9.8421008776802599E-2"/>
          <c:w val="0.94918412087040149"/>
          <c:h val="0.8410402316409287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B40A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C2-4310-8CF6-B6E7FE7D2F7B}"/>
              </c:ext>
            </c:extLst>
          </c:dPt>
          <c:dPt>
            <c:idx val="1"/>
            <c:bubble3D val="0"/>
            <c:spPr>
              <a:solidFill>
                <a:srgbClr val="BEBFBF">
                  <a:alpha val="3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C2-4310-8CF6-B6E7FE7D2F7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97.8</c:v>
                </c:pt>
                <c:pt idx="1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DC2-4310-8CF6-B6E7FE7D2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62187445511738E-2"/>
          <c:y val="9.8421008776802599E-2"/>
          <c:w val="0.94918412087040149"/>
          <c:h val="0.8410402316409287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0AF-B776-212B9A4E5942}"/>
              </c:ext>
            </c:extLst>
          </c:dPt>
          <c:dPt>
            <c:idx val="1"/>
            <c:bubble3D val="0"/>
            <c:spPr>
              <a:solidFill>
                <a:srgbClr val="BEBFBF">
                  <a:alpha val="3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0AF-B776-212B9A4E594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0.85000000000000009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97D-40AF-B776-212B9A4E5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51878233798216E-2"/>
          <c:y val="0.16240990211466674"/>
          <c:w val="0.75602105002758702"/>
          <c:h val="0.70553182301178363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8996409815876786E-2"/>
                  <c:y val="7.626804635095339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3590305708568925E-2"/>
                  <c:y val="-3.55917549637786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818787134834095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F085395-2175-4AFA-B50E-04B838F0D2C9}" type="VALUE">
                      <a:rPr lang="en-US" sz="3600" b="0">
                        <a:solidFill>
                          <a:schemeClr val="tx1"/>
                        </a:solidFill>
                      </a:rPr>
                      <a:pPr>
                        <a:defRPr sz="3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11.7</c:v>
                </c:pt>
                <c:pt idx="1">
                  <c:v>12.3</c:v>
                </c:pt>
                <c:pt idx="2">
                  <c:v>11.8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387-4B48-B13A-77D93E3160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3298480"/>
        <c:axId val="293298872"/>
      </c:lineChart>
      <c:catAx>
        <c:axId val="29329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298872"/>
        <c:crosses val="autoZero"/>
        <c:auto val="1"/>
        <c:lblAlgn val="ctr"/>
        <c:lblOffset val="100"/>
        <c:noMultiLvlLbl val="1"/>
      </c:catAx>
      <c:valAx>
        <c:axId val="29329887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93298480"/>
        <c:crosses val="autoZero"/>
        <c:crossBetween val="between"/>
      </c:valAx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>
          <a:glow rad="63500">
            <a:schemeClr val="accent1">
              <a:satMod val="175000"/>
              <a:alpha val="4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:spPr>
    </c:plotArea>
    <c:plotVisOnly val="1"/>
    <c:dispBlanksAs val="zero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319.7</c:v>
                </c:pt>
                <c:pt idx="1">
                  <c:v>316.2</c:v>
                </c:pt>
                <c:pt idx="2">
                  <c:v>320.5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F99-4FC3-A9C5-6758FFFE28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93299656"/>
        <c:axId val="293300048"/>
      </c:lineChart>
      <c:catAx>
        <c:axId val="293299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3300048"/>
        <c:crosses val="autoZero"/>
        <c:auto val="1"/>
        <c:lblAlgn val="ctr"/>
        <c:lblOffset val="100"/>
        <c:noMultiLvlLbl val="0"/>
      </c:catAx>
      <c:valAx>
        <c:axId val="293300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32996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27.3</c:v>
                </c:pt>
                <c:pt idx="1">
                  <c:v>25.7</c:v>
                </c:pt>
                <c:pt idx="2">
                  <c:v>27.2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F99-4FC3-A9C5-6758FFFE28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93032392"/>
        <c:axId val="293032784"/>
      </c:lineChart>
      <c:catAx>
        <c:axId val="293032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3032784"/>
        <c:crosses val="autoZero"/>
        <c:auto val="1"/>
        <c:lblAlgn val="ctr"/>
        <c:lblOffset val="100"/>
        <c:noMultiLvlLbl val="0"/>
      </c:catAx>
      <c:valAx>
        <c:axId val="293032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3032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0.77646</cdr:x>
      <cdr:y>0</cdr:y>
    </cdr:from>
    <cdr:to>
      <cdr:x>0.96806</cdr:x>
      <cdr:y>0.18482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17784157" y="-2787690"/>
          <a:ext cx="4388426" cy="92327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82843" tIns="91422" rIns="182843" bIns="91422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4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СДПБ</a:t>
          </a:r>
          <a:endParaRPr lang="en-US" sz="48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0.28287</cdr:x>
      <cdr:y>0.1194</cdr:y>
    </cdr:from>
    <cdr:to>
      <cdr:x>0.72797</cdr:x>
      <cdr:y>0.26841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5784726" y="591883"/>
          <a:ext cx="9102437" cy="7386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82843" tIns="91422" rIns="182843" bIns="91422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Иностранные пациенты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99DF8-2BE2-4C57-873A-E6A6CC3F97A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8830C-9492-4991-93F5-4EF082C173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37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ECEDD-3BD4-4C3E-B823-475923AE3895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6452B-B6B8-4D1A-A5DB-EC63412EC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8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7800" y="506413"/>
            <a:ext cx="4506913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2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98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2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453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747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11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2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92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21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447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7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  <a:prstGeom prst="rect">
            <a:avLst/>
          </a:prstGeo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7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8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0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8267700"/>
          </a:xfrm>
          <a:solidFill>
            <a:srgbClr val="BFBFBF"/>
          </a:solidFill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sz="2800"/>
              <a:t>ADVANT Multipurpose  Presentation 2017 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12588" y="730251"/>
            <a:ext cx="10738227" cy="1656181"/>
          </a:xfrm>
        </p:spPr>
        <p:txBody>
          <a:bodyPr>
            <a:normAutofit/>
          </a:bodyPr>
          <a:lstStyle>
            <a:lvl1pPr marL="0" indent="0">
              <a:buNone/>
              <a:defRPr sz="5599" baseline="0">
                <a:solidFill>
                  <a:srgbClr val="55555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GB" dirty="0"/>
              <a:t>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12591" y="9810753"/>
            <a:ext cx="14229531" cy="3019427"/>
          </a:xfrm>
        </p:spPr>
        <p:txBody>
          <a:bodyPr>
            <a:normAutofit/>
          </a:bodyPr>
          <a:lstStyle>
            <a:lvl1pPr marL="0" indent="0">
              <a:buNone/>
              <a:defRPr sz="3599">
                <a:solidFill>
                  <a:srgbClr val="55555F"/>
                </a:solidFill>
              </a:defRPr>
            </a:lvl1pPr>
          </a:lstStyle>
          <a:p>
            <a:pPr lvl="0"/>
            <a:r>
              <a:rPr lang="en-US" dirty="0"/>
              <a:t>Body Text here 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xmlns="" id="{037E98C1-EDB9-4998-B244-222AB3F04C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910471"/>
            <a:ext cx="24377650" cy="581707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324000" anchor="ctr"/>
          <a:lstStyle>
            <a:lvl1pPr marL="0" marR="0" indent="0" algn="ctr" defTabSz="1828343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99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 and Sent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2511518"/>
            <a:ext cx="24377650" cy="4276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599" dirty="0"/>
              <a:t>                     </a:t>
            </a:r>
            <a:endParaRPr lang="ko-KR" altLang="en-US" sz="3599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EDA2D9C9-F129-4617-B03C-AC1669105869}"/>
              </a:ext>
            </a:extLst>
          </p:cNvPr>
          <p:cNvSpPr/>
          <p:nvPr userDrawn="1"/>
        </p:nvSpPr>
        <p:spPr>
          <a:xfrm>
            <a:off x="-40098" y="11678013"/>
            <a:ext cx="24417748" cy="1589946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 sz="3599"/>
          </a:p>
        </p:txBody>
      </p:sp>
    </p:spTree>
    <p:extLst>
      <p:ext uri="{BB962C8B-B14F-4D97-AF65-F5344CB8AC3E}">
        <p14:creationId xmlns:p14="http://schemas.microsoft.com/office/powerpoint/2010/main" val="1402596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212662"/>
            <a:ext cx="21025723" cy="1478112"/>
          </a:xfrm>
        </p:spPr>
        <p:txBody>
          <a:bodyPr>
            <a:normAutofit/>
          </a:bodyPr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E75080D-9B69-44CD-8DC6-2AB7432FB13A}"/>
              </a:ext>
            </a:extLst>
          </p:cNvPr>
          <p:cNvGrpSpPr/>
          <p:nvPr userDrawn="1"/>
        </p:nvGrpSpPr>
        <p:grpSpPr>
          <a:xfrm>
            <a:off x="25150732" y="3"/>
            <a:ext cx="4392251" cy="3632198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7" name="Rectangle: Folded Corner 6">
              <a:extLst>
                <a:ext uri="{FF2B5EF4-FFF2-40B4-BE49-F238E27FC236}">
                  <a16:creationId xmlns="" xmlns:a16="http://schemas.microsoft.com/office/drawing/2014/main" id="{6CC02A43-EADC-4C00-AEF1-094390D18166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defTabSz="1828800"/>
              <a:r>
                <a:rPr lang="en-US" sz="2800">
                  <a:solidFill>
                    <a:srgbClr val="FFE200">
                      <a:lumMod val="50000"/>
                    </a:srgbClr>
                  </a:solidFill>
                </a:rPr>
                <a:t>To insert your own icons*:</a:t>
              </a:r>
            </a:p>
            <a:p>
              <a:pPr defTabSz="1828800"/>
              <a:endParaRPr lang="en-US" sz="2800">
                <a:solidFill>
                  <a:srgbClr val="FFE200">
                    <a:lumMod val="50000"/>
                  </a:srgbClr>
                </a:solidFill>
              </a:endParaRPr>
            </a:p>
            <a:p>
              <a:pPr defTabSz="1828800"/>
              <a:r>
                <a:rPr lang="en-US" sz="2800" b="1">
                  <a:solidFill>
                    <a:srgbClr val="FFE200">
                      <a:lumMod val="50000"/>
                    </a:srgbClr>
                  </a:solidFill>
                </a:rPr>
                <a:t>Insert</a:t>
              </a:r>
              <a:r>
                <a:rPr lang="en-US" sz="2800">
                  <a:solidFill>
                    <a:srgbClr val="FFE200">
                      <a:lumMod val="50000"/>
                    </a:srgbClr>
                  </a:solidFill>
                </a:rPr>
                <a:t> &gt;&gt; </a:t>
              </a:r>
              <a:r>
                <a:rPr lang="en-US" sz="2800" b="1">
                  <a:solidFill>
                    <a:srgbClr val="FFE200">
                      <a:lumMod val="50000"/>
                    </a:srgbClr>
                  </a:solidFill>
                </a:rPr>
                <a:t>Icons</a:t>
              </a:r>
            </a:p>
            <a:p>
              <a:pPr defTabSz="1828800"/>
              <a:endParaRPr lang="en-US" sz="2800">
                <a:solidFill>
                  <a:srgbClr val="FFE200">
                    <a:lumMod val="50000"/>
                  </a:srgbClr>
                </a:solidFill>
              </a:endParaRPr>
            </a:p>
            <a:p>
              <a:pPr defTabSz="1828800"/>
              <a:r>
                <a:rPr lang="en-US" sz="2400" i="1">
                  <a:solidFill>
                    <a:srgbClr val="FFE200">
                      <a:lumMod val="50000"/>
                    </a:srgbClr>
                  </a:solidFill>
                </a:rPr>
                <a:t>(*Only available to Office 365 subscribers)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52643FE-0C7E-4051-A458-E6D0BEE8C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080458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324" y="4260867"/>
            <a:ext cx="20721003" cy="29400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59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666" y="8813817"/>
            <a:ext cx="20721003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50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26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01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6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83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8883" y="3200413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1972" y="3200413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05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3520" y="3070226"/>
            <a:ext cx="1077526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3520" y="4349750"/>
            <a:ext cx="1077526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68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80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94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9" y="546100"/>
            <a:ext cx="8020079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0984" y="546117"/>
            <a:ext cx="1362778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8889" y="2870207"/>
            <a:ext cx="8020079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39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378" indent="0">
              <a:buNone/>
              <a:defRPr sz="5600"/>
            </a:lvl2pPr>
            <a:lvl3pPr marL="1828754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2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01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37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3796" y="549293"/>
            <a:ext cx="5484971" cy="117030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8882" y="549293"/>
            <a:ext cx="16048620" cy="117030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1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02697" y="12712713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ADVANT </a:t>
            </a:r>
            <a:r>
              <a:rPr lang="en-GB" sz="2800" dirty="0">
                <a:solidFill>
                  <a:prstClr val="black">
                    <a:tint val="75000"/>
                  </a:prstClr>
                </a:solidFill>
              </a:rPr>
              <a:t>Multipurpose  Presentation 2017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2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324" y="4260867"/>
            <a:ext cx="20721003" cy="29400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5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  <a:prstGeom prst="rect">
            <a:avLst/>
          </a:prstGeo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08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26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666" y="8813817"/>
            <a:ext cx="20721003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50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26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01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84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8883" y="3200413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1972" y="3200413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63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3520" y="3070226"/>
            <a:ext cx="1077526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3520" y="4349750"/>
            <a:ext cx="1077526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45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34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46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9" y="546100"/>
            <a:ext cx="8020079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0984" y="546117"/>
            <a:ext cx="1362778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8889" y="2870207"/>
            <a:ext cx="8020079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92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378" indent="0">
              <a:buNone/>
              <a:defRPr sz="5600"/>
            </a:lvl2pPr>
            <a:lvl3pPr marL="1828754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2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02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62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3796" y="549293"/>
            <a:ext cx="5484971" cy="117030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8882" y="549293"/>
            <a:ext cx="16048620" cy="117030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7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98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02697" y="12712713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ADVANT </a:t>
            </a:r>
            <a:r>
              <a:rPr lang="en-GB" sz="2800" dirty="0">
                <a:solidFill>
                  <a:prstClr val="black">
                    <a:tint val="75000"/>
                  </a:prstClr>
                </a:solidFill>
              </a:rPr>
              <a:t>Multipurpose  Presentation 2017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324" y="4260867"/>
            <a:ext cx="20721003" cy="29400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83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6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666" y="8813817"/>
            <a:ext cx="20721003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50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26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01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14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8883" y="3200413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1972" y="3200413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1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3520" y="3070226"/>
            <a:ext cx="1077526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3520" y="4349750"/>
            <a:ext cx="1077526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39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12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49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9" y="546100"/>
            <a:ext cx="8020079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0984" y="546117"/>
            <a:ext cx="1362778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8889" y="2870207"/>
            <a:ext cx="8020079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88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378" indent="0">
              <a:buNone/>
              <a:defRPr sz="5600"/>
            </a:lvl2pPr>
            <a:lvl3pPr marL="1828754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2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3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1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74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3796" y="549293"/>
            <a:ext cx="5484971" cy="117030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8882" y="549293"/>
            <a:ext cx="16048620" cy="117030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1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02697" y="12712713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ADVANT </a:t>
            </a:r>
            <a:r>
              <a:rPr lang="en-GB" sz="2800" dirty="0">
                <a:solidFill>
                  <a:prstClr val="black">
                    <a:tint val="75000"/>
                  </a:prstClr>
                </a:solidFill>
              </a:rPr>
              <a:t>Multipurpose  Presentation 2017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42ADD304-27A2-4440-9E8E-8F11D3F9CA1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6526699" cy="137160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>
                <a:latin typeface="Arial" pitchFamily="34" charset="0"/>
                <a:cs typeface="Arial" pitchFamily="34" charset="0"/>
              </a:defRPr>
            </a:lvl1pPr>
            <a:lvl2pPr marL="914217" indent="0">
              <a:buNone/>
              <a:defRPr sz="5599"/>
            </a:lvl2pPr>
            <a:lvl3pPr marL="1828435" indent="0">
              <a:buNone/>
              <a:defRPr sz="4799"/>
            </a:lvl3pPr>
            <a:lvl4pPr marL="2742652" indent="0">
              <a:buNone/>
              <a:defRPr sz="3999"/>
            </a:lvl4pPr>
            <a:lvl5pPr marL="3656868" indent="0">
              <a:buNone/>
              <a:defRPr sz="3999"/>
            </a:lvl5pPr>
            <a:lvl6pPr marL="4571085" indent="0">
              <a:buNone/>
              <a:defRPr sz="3999"/>
            </a:lvl6pPr>
            <a:lvl7pPr marL="5485302" indent="0">
              <a:buNone/>
              <a:defRPr sz="3999"/>
            </a:lvl7pPr>
            <a:lvl8pPr marL="6399520" indent="0">
              <a:buNone/>
              <a:defRPr sz="3999"/>
            </a:lvl8pPr>
            <a:lvl9pPr marL="7313737" indent="0">
              <a:buNone/>
              <a:defRPr sz="3999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185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1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  <a:prstGeom prst="rect">
            <a:avLst/>
          </a:prstGeo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  <a:prstGeom prst="rect">
            <a:avLst/>
          </a:prstGeo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5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  <a:prstGeom prst="rect">
            <a:avLst/>
          </a:prstGeo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2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462577" y="511176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8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7" r:id="rId13"/>
    <p:sldLayoutId id="2147483681" r:id="rId14"/>
    <p:sldLayoutId id="2147483691" r:id="rId15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212664"/>
            <a:ext cx="21025723" cy="1478112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2438401"/>
            <a:ext cx="21025723" cy="991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2611821"/>
            <a:ext cx="24377650" cy="1104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 defTabSz="1828800">
              <a:defRPr/>
            </a:pPr>
            <a:r>
              <a:rPr lang="en-US" sz="6400" spc="300" dirty="0">
                <a:solidFill>
                  <a:prstClr val="white">
                    <a:lumMod val="75000"/>
                  </a:prstClr>
                </a:solidFill>
              </a:rPr>
              <a:t>www.</a:t>
            </a:r>
            <a:r>
              <a:rPr lang="en-US" sz="6400" spc="300" dirty="0">
                <a:solidFill>
                  <a:prstClr val="black">
                    <a:lumMod val="85000"/>
                    <a:lumOff val="15000"/>
                  </a:prstClr>
                </a:solidFill>
              </a:rPr>
              <a:t>presentationgo</a:t>
            </a:r>
            <a:r>
              <a:rPr lang="en-US" sz="6400" spc="300" dirty="0">
                <a:solidFill>
                  <a:prstClr val="white">
                    <a:lumMod val="75000"/>
                  </a:prstClr>
                </a:solidFill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366115" y="42774"/>
            <a:ext cx="738992" cy="1522009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828800"/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37002" y="13919203"/>
            <a:ext cx="25365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/>
            <a:r>
              <a:rPr lang="en-US" sz="2200" dirty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2200" dirty="0">
                <a:solidFill>
                  <a:srgbClr val="A5CD28"/>
                </a:solidFill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22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411937" y="-147607"/>
            <a:ext cx="3953717" cy="1131956"/>
            <a:chOff x="-2096383" y="21447"/>
            <a:chExt cx="1483030" cy="565978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17954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24303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61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lang="en-US" sz="7200" b="1" kern="1200">
          <a:solidFill>
            <a:schemeClr val="bg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j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j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3200413"/>
            <a:ext cx="21939885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8883" y="12712717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29031" y="12712717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0649" y="12712717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1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defTabSz="1828754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2" indent="-685782" algn="l" defTabSz="1828754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4" indent="-571488" algn="l" defTabSz="1828754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2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0" indent="-457188" algn="l" defTabSz="182875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8" indent="-457188" algn="l" defTabSz="1828754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3200413"/>
            <a:ext cx="21939885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8883" y="12712717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29031" y="12712717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0649" y="12712717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5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defTabSz="1828754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2" indent="-685782" algn="l" defTabSz="1828754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4" indent="-571488" algn="l" defTabSz="1828754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2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0" indent="-457188" algn="l" defTabSz="182875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8" indent="-457188" algn="l" defTabSz="1828754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3200413"/>
            <a:ext cx="21939885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8883" y="12712717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EACB95E6-9AE4-42C7-A8E0-F072DAD269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/>
              <a:t>07.12.2021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29031" y="12712717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0649" y="12712717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A60DB3C8-20E6-47D2-B756-468AC31B76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3" r:id="rId13"/>
  </p:sldLayoutIdLst>
  <p:txStyles>
    <p:titleStyle>
      <a:lvl1pPr algn="ctr" defTabSz="1828754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2" indent="-685782" algn="l" defTabSz="1828754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4" indent="-571488" algn="l" defTabSz="1828754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2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0" indent="-457188" algn="l" defTabSz="182875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8" indent="-457188" algn="l" defTabSz="1828754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chart" Target="../charts/char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image" Target="../media/image4.png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Relationship Id="rId9" Type="http://schemas.openxmlformats.org/officeDocument/2006/relationships/chart" Target="../charts/char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2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353" t="706" r="12353" b="2263"/>
          <a:stretch/>
        </p:blipFill>
        <p:spPr>
          <a:xfrm>
            <a:off x="0" y="-24576"/>
            <a:ext cx="24377650" cy="13740576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5570924" y="11710621"/>
            <a:ext cx="8549146" cy="1747522"/>
          </a:xfrm>
          <a:prstGeom prst="rect">
            <a:avLst/>
          </a:prstGeom>
        </p:spPr>
        <p:txBody>
          <a:bodyPr vert="horz" lIns="217490" tIns="108746" rIns="217490" bIns="108746" rtlCol="0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3600" dirty="0">
              <a:solidFill>
                <a:prstClr val="white"/>
              </a:solidFill>
              <a:latin typeface="Calibri"/>
              <a:cs typeface="Lato Ligh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24576"/>
            <a:ext cx="24377650" cy="138031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0026" y="4795953"/>
            <a:ext cx="17677597" cy="5078297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algn="ctr" defTabSz="1087636">
              <a:lnSpc>
                <a:spcPct val="120000"/>
              </a:lnSpc>
              <a:spcBef>
                <a:spcPct val="20000"/>
              </a:spcBef>
            </a:pPr>
            <a: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Отчет по исполнению </a:t>
            </a:r>
            <a:endParaRPr lang="ru-RU" sz="6000" dirty="0" smtClean="0">
              <a:solidFill>
                <a:srgbClr val="00206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  <a:p>
            <a:pPr algn="ctr" defTabSz="1087636">
              <a:lnSpc>
                <a:spcPct val="120000"/>
              </a:lnSpc>
              <a:spcBef>
                <a:spcPct val="20000"/>
              </a:spcBef>
            </a:pP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Плана </a:t>
            </a:r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развития </a:t>
            </a: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Общества на </a:t>
            </a:r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2017-2021 годы </a:t>
            </a:r>
            <a:endParaRPr lang="ru-RU" sz="6000" b="1" dirty="0" smtClean="0">
              <a:solidFill>
                <a:srgbClr val="00206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  <a:p>
            <a:pPr algn="ctr" defTabSz="1087636">
              <a:lnSpc>
                <a:spcPct val="120000"/>
              </a:lnSpc>
              <a:spcBef>
                <a:spcPct val="20000"/>
              </a:spcBef>
            </a:pPr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АО </a:t>
            </a:r>
            <a: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«Национальный центр нейрохирургии» </a:t>
            </a:r>
            <a:endParaRPr lang="ru-RU" sz="6000" dirty="0" smtClean="0">
              <a:solidFill>
                <a:srgbClr val="00206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  <a:p>
            <a:pPr algn="ctr" defTabSz="1087636">
              <a:lnSpc>
                <a:spcPct val="120000"/>
              </a:lnSpc>
              <a:spcBef>
                <a:spcPct val="20000"/>
              </a:spcBef>
            </a:pPr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за </a:t>
            </a:r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2019</a:t>
            </a:r>
            <a: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год</a:t>
            </a:r>
            <a:endParaRPr lang="id-ID" sz="6000" dirty="0">
              <a:solidFill>
                <a:srgbClr val="00206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nh_erze\Desktop\Алгыс хат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65" y="377280"/>
            <a:ext cx="10753056" cy="14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0590449" y="12777774"/>
            <a:ext cx="3868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/>
            <a:r>
              <a:rPr lang="ru-RU" sz="3600" b="1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</a:t>
            </a:r>
            <a:r>
              <a:rPr lang="ru-RU" sz="36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-Султан, 2020</a:t>
            </a:r>
            <a:endParaRPr lang="en-US" sz="3200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2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3"/>
          <p:cNvGraphicFramePr/>
          <p:nvPr>
            <p:extLst>
              <p:ext uri="{D42A27DB-BD31-4B8C-83A1-F6EECF244321}">
                <p14:modId xmlns:p14="http://schemas.microsoft.com/office/powerpoint/2010/main" val="2528475501"/>
              </p:ext>
            </p:extLst>
          </p:nvPr>
        </p:nvGraphicFramePr>
        <p:xfrm>
          <a:off x="2143819" y="1176775"/>
          <a:ext cx="20450272" cy="4957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03869" y="4853074"/>
            <a:ext cx="148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61814" y="4329854"/>
            <a:ext cx="307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2019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60488" y="5610592"/>
            <a:ext cx="149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6"/>
          <p:cNvSpPr/>
          <p:nvPr/>
        </p:nvSpPr>
        <p:spPr>
          <a:xfrm>
            <a:off x="1573808" y="11590020"/>
            <a:ext cx="21808440" cy="1691640"/>
          </a:xfrm>
          <a:prstGeom prst="roundRect">
            <a:avLst>
              <a:gd name="adj" fmla="val 154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alt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Ежегодно </a:t>
            </a:r>
            <a:r>
              <a:rPr lang="ru-RU" alt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alt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получают </a:t>
            </a:r>
            <a:r>
              <a:rPr lang="ru-RU" alt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нерезиденты со многих стран мира. </a:t>
            </a:r>
            <a:r>
              <a:rPr lang="ru-RU" alt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3 года  пролечились всего 74 </a:t>
            </a:r>
            <a:r>
              <a:rPr lang="ru-RU" alt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</a:t>
            </a:r>
            <a:r>
              <a:rPr lang="ru-RU" alt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пациентов, наибольшее </a:t>
            </a:r>
            <a:r>
              <a:rPr lang="ru-RU" alt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пациентов прибыло из </a:t>
            </a:r>
            <a:r>
              <a:rPr lang="ru-RU" alt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Таджикистана, России, Кыргызстана.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64221196"/>
              </p:ext>
            </p:extLst>
          </p:nvPr>
        </p:nvGraphicFramePr>
        <p:xfrm>
          <a:off x="1382479" y="5967697"/>
          <a:ext cx="21777297" cy="605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Объект 3" descr="C:\Users\nh_erze\Desktop\Алгыс хат.pn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619512" y="356569"/>
            <a:ext cx="1908592" cy="135792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3"/>
          <p:cNvSpPr/>
          <p:nvPr/>
        </p:nvSpPr>
        <p:spPr>
          <a:xfrm>
            <a:off x="2780353" y="739659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1</a:t>
            </a:r>
            <a:r>
              <a:rPr lang="en-US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высокий уровень качества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4103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/>
          <p:cNvSpPr/>
          <p:nvPr/>
        </p:nvSpPr>
        <p:spPr>
          <a:xfrm>
            <a:off x="2748822" y="357730"/>
            <a:ext cx="19793126" cy="1749366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2</a:t>
            </a:r>
            <a:r>
              <a:rPr lang="en-US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научно-</a:t>
            </a:r>
            <a:r>
              <a:rPr lang="ru-RU" altLang="ru-RU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иследовательской</a:t>
            </a:r>
            <a:endParaRPr lang="ru-RU" alt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деятельностью</a:t>
            </a:r>
          </a:p>
        </p:txBody>
      </p:sp>
      <p:pic>
        <p:nvPicPr>
          <p:cNvPr id="4" name="Объект 3" descr="C:\Users\nh_erze\Desktop\Алгыс хат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840230" y="553448"/>
            <a:ext cx="1908592" cy="13579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69497538"/>
              </p:ext>
            </p:extLst>
          </p:nvPr>
        </p:nvGraphicFramePr>
        <p:xfrm>
          <a:off x="662940" y="1911377"/>
          <a:ext cx="11491282" cy="4443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238312657"/>
              </p:ext>
            </p:extLst>
          </p:nvPr>
        </p:nvGraphicFramePr>
        <p:xfrm>
          <a:off x="12645385" y="1911378"/>
          <a:ext cx="10968995" cy="4489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93675995"/>
              </p:ext>
            </p:extLst>
          </p:nvPr>
        </p:nvGraphicFramePr>
        <p:xfrm>
          <a:off x="12645385" y="6728791"/>
          <a:ext cx="11037575" cy="467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783716340"/>
              </p:ext>
            </p:extLst>
          </p:nvPr>
        </p:nvGraphicFramePr>
        <p:xfrm>
          <a:off x="617221" y="6679095"/>
          <a:ext cx="11567160" cy="4750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рямоугольник 9"/>
          <p:cNvSpPr/>
          <p:nvPr/>
        </p:nvSpPr>
        <p:spPr>
          <a:xfrm>
            <a:off x="594360" y="11865497"/>
            <a:ext cx="23111460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доходов от научной деятельности в общем объеме бюджета 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превысила плановое значение 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0,2%, 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научную деятельность из собственных средств 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объема бюджета увеличилась на 0,1%, средний индекс </a:t>
            </a:r>
            <a:r>
              <a:rPr lang="ru-RU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Хирша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сотрудников вырос на 0,08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5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63320862"/>
              </p:ext>
            </p:extLst>
          </p:nvPr>
        </p:nvGraphicFramePr>
        <p:xfrm>
          <a:off x="840230" y="2373201"/>
          <a:ext cx="11367010" cy="641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11036331"/>
              </p:ext>
            </p:extLst>
          </p:nvPr>
        </p:nvGraphicFramePr>
        <p:xfrm>
          <a:off x="12641580" y="2386587"/>
          <a:ext cx="11087100" cy="6400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3"/>
          <p:cNvSpPr/>
          <p:nvPr/>
        </p:nvSpPr>
        <p:spPr>
          <a:xfrm>
            <a:off x="2748822" y="357730"/>
            <a:ext cx="19793126" cy="1749366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2</a:t>
            </a:r>
            <a:r>
              <a:rPr lang="en-US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научно-</a:t>
            </a:r>
            <a:r>
              <a:rPr lang="ru-RU" altLang="ru-RU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иследовательской</a:t>
            </a:r>
            <a:endParaRPr lang="ru-RU" alt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деятельностью</a:t>
            </a:r>
          </a:p>
        </p:txBody>
      </p:sp>
      <p:pic>
        <p:nvPicPr>
          <p:cNvPr id="11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840230" y="553448"/>
            <a:ext cx="1908592" cy="13579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ounded Rectangle 26"/>
          <p:cNvSpPr/>
          <p:nvPr/>
        </p:nvSpPr>
        <p:spPr>
          <a:xfrm>
            <a:off x="840230" y="9098280"/>
            <a:ext cx="11367010" cy="2560320"/>
          </a:xfrm>
          <a:prstGeom prst="roundRect">
            <a:avLst>
              <a:gd name="adj" fmla="val 154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ПЦФ МЗ РК «Разработка и внедрение научно-обоснованного предложения по совершенствованию хирургического лечения пациентов с нейрохирургической патологией с применением инновационных технологий (клинико-экспериментальное исследование)», сроки реализации 2017-2019 гг.</a:t>
            </a:r>
          </a:p>
        </p:txBody>
      </p:sp>
      <p:sp>
        <p:nvSpPr>
          <p:cNvPr id="13" name="Rounded Rectangle 26"/>
          <p:cNvSpPr/>
          <p:nvPr/>
        </p:nvSpPr>
        <p:spPr>
          <a:xfrm>
            <a:off x="12645385" y="9098280"/>
            <a:ext cx="11197595" cy="2560320"/>
          </a:xfrm>
          <a:prstGeom prst="roundRect">
            <a:avLst>
              <a:gd name="adj" fmla="val 154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о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стратегическом партнерстве между АО «Национальный центр нейрохирургии», Министерства здравоохранения Республики Казахстан и ФГАУ "Национальный медицинский исследовательский центр нейрохирургии им. академика Н.Н. Бурденко" Министерства здравоохранения Российской Федерации.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/>
          <p:cNvSpPr/>
          <p:nvPr/>
        </p:nvSpPr>
        <p:spPr>
          <a:xfrm>
            <a:off x="2748822" y="357730"/>
            <a:ext cx="19793126" cy="1749366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3</a:t>
            </a:r>
            <a:r>
              <a:rPr lang="en-US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</a:t>
            </a: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endParaRPr lang="ru-RU" alt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деятельностью</a:t>
            </a:r>
            <a:endParaRPr lang="ru-RU" alt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nh_erze\Desktop\Алгыс хат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840230" y="553448"/>
            <a:ext cx="1908592" cy="13579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3976450"/>
              </p:ext>
            </p:extLst>
          </p:nvPr>
        </p:nvGraphicFramePr>
        <p:xfrm>
          <a:off x="584201" y="6905708"/>
          <a:ext cx="7594600" cy="4890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13595922"/>
              </p:ext>
            </p:extLst>
          </p:nvPr>
        </p:nvGraphicFramePr>
        <p:xfrm>
          <a:off x="16205199" y="2107097"/>
          <a:ext cx="7493001" cy="4623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57709210"/>
              </p:ext>
            </p:extLst>
          </p:nvPr>
        </p:nvGraphicFramePr>
        <p:xfrm>
          <a:off x="16205200" y="6934200"/>
          <a:ext cx="7493000" cy="481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37011977"/>
              </p:ext>
            </p:extLst>
          </p:nvPr>
        </p:nvGraphicFramePr>
        <p:xfrm>
          <a:off x="8340153" y="2107096"/>
          <a:ext cx="7687247" cy="4623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53935811"/>
              </p:ext>
            </p:extLst>
          </p:nvPr>
        </p:nvGraphicFramePr>
        <p:xfrm>
          <a:off x="584200" y="2107096"/>
          <a:ext cx="7591468" cy="4649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Rounded Rectangle 26"/>
          <p:cNvSpPr/>
          <p:nvPr/>
        </p:nvSpPr>
        <p:spPr>
          <a:xfrm>
            <a:off x="609600" y="11795760"/>
            <a:ext cx="23114000" cy="1691640"/>
          </a:xfrm>
          <a:prstGeom prst="roundRect">
            <a:avLst>
              <a:gd name="adj" fmla="val 154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kk-KZ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Все 8 выпускникиов резидентуры сдали </a:t>
            </a:r>
            <a:r>
              <a:rPr lang="kk-KZ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экзаменацию с первого </a:t>
            </a:r>
            <a:r>
              <a:rPr lang="kk-KZ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 и 100% трудоустроены, 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обученных региональных специалистов на базе Общества увеличилась на 0,8% от плана, среднегодовой контингент обучающихся достиг планового значения. 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221544580"/>
              </p:ext>
            </p:extLst>
          </p:nvPr>
        </p:nvGraphicFramePr>
        <p:xfrm>
          <a:off x="8305800" y="6908800"/>
          <a:ext cx="7696200" cy="486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03510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430" r="44852" b="-430"/>
          <a:stretch/>
        </p:blipFill>
        <p:spPr>
          <a:xfrm>
            <a:off x="0" y="0"/>
            <a:ext cx="14600903" cy="1371600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-135696"/>
            <a:ext cx="24437249" cy="13737396"/>
          </a:xfrm>
          <a:prstGeom prst="rect">
            <a:avLst/>
          </a:prstGeom>
          <a:gradFill flip="none" rotWithShape="1">
            <a:gsLst>
              <a:gs pos="69000">
                <a:schemeClr val="accent1">
                  <a:alpha val="0"/>
                  <a:lumMod val="0"/>
                  <a:lumOff val="100000"/>
                </a:schemeClr>
              </a:gs>
              <a:gs pos="100000">
                <a:srgbClr val="030D33">
                  <a:alpha val="69804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93E68F4-9231-46E5-8F91-DDC322278475}"/>
              </a:ext>
            </a:extLst>
          </p:cNvPr>
          <p:cNvSpPr txBox="1"/>
          <p:nvPr/>
        </p:nvSpPr>
        <p:spPr>
          <a:xfrm>
            <a:off x="16484780" y="777887"/>
            <a:ext cx="767363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6549A3D-7A65-435F-AAC8-1249432A9EF8}"/>
              </a:ext>
            </a:extLst>
          </p:cNvPr>
          <p:cNvSpPr txBox="1"/>
          <p:nvPr/>
        </p:nvSpPr>
        <p:spPr>
          <a:xfrm>
            <a:off x="13339301" y="2864593"/>
            <a:ext cx="9550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Успешное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реаккредитации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JCI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Сертификат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29 марта 2019 №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CN3473.1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2663779" y="10523689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31373B"/>
                </a:solidFill>
              </a:rPr>
              <a:t> </a:t>
            </a:r>
            <a:endParaRPr lang="ru-RU" sz="2400" dirty="0">
              <a:solidFill>
                <a:srgbClr val="31373B"/>
              </a:solidFill>
            </a:endParaRPr>
          </a:p>
        </p:txBody>
      </p:sp>
      <p:sp>
        <p:nvSpPr>
          <p:cNvPr id="72" name="Номер слайда 2"/>
          <p:cNvSpPr txBox="1">
            <a:spLocks/>
          </p:cNvSpPr>
          <p:nvPr/>
        </p:nvSpPr>
        <p:spPr>
          <a:xfrm>
            <a:off x="-462577" y="511176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3200">
                <a:solidFill>
                  <a:prstClr val="white"/>
                </a:solidFill>
                <a:latin typeface="Raleway" panose="020B0503030101060003" pitchFamily="34" charset="0"/>
              </a:defRPr>
            </a:lvl1pPr>
          </a:lstStyle>
          <a:p>
            <a:r>
              <a:rPr lang="ru-RU" dirty="0" smtClean="0"/>
              <a:t>25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6549A3D-7A65-435F-AAC8-1249432A9EF8}"/>
              </a:ext>
            </a:extLst>
          </p:cNvPr>
          <p:cNvSpPr txBox="1"/>
          <p:nvPr/>
        </p:nvSpPr>
        <p:spPr>
          <a:xfrm>
            <a:off x="10949941" y="4866018"/>
            <a:ext cx="13002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altLang="ko-K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II Съезда </a:t>
            </a:r>
            <a:r>
              <a:rPr lang="ru-RU" altLang="ko-K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ЕВРАЗИЙСКОГО СООБЩЕСТВА ДЕТСКИХ </a:t>
            </a:r>
            <a:r>
              <a:rPr lang="ru-RU" altLang="ko-K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НЕЙРОХИРУРГОВ. Международная </a:t>
            </a:r>
            <a:r>
              <a:rPr lang="ru-RU" altLang="ko-K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ISPN</a:t>
            </a:r>
            <a:r>
              <a:rPr lang="en-US" altLang="ko-K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ko-K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Съезде приняли участие более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специалистов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-ти государств: Казахстана, России,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Белоруссии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Армении, Украины, Германии, Бразилии,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Израиля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Китая, США, Грузии, Узбекистана, Молдовы,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Таджикистана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Кыргызстана. </a:t>
            </a:r>
            <a:endParaRPr lang="ru-RU" altLang="ko-KR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Объект 3" descr="C:\Users\nh_erze\Desktop\Алгыс хат.png"/>
          <p:cNvPicPr>
            <a:picLocks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353331" y="294419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549A3D-7A65-435F-AAC8-1249432A9EF8}"/>
              </a:ext>
            </a:extLst>
          </p:cNvPr>
          <p:cNvSpPr txBox="1"/>
          <p:nvPr/>
        </p:nvSpPr>
        <p:spPr>
          <a:xfrm>
            <a:off x="10949942" y="8754483"/>
            <a:ext cx="13002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конгрессе Всемирной федерации ученых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нейрохирургов, Китай (Пекин)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Участвовали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 отделения сосудистой и функциональной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нейрохирургии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7502" y="15876"/>
            <a:ext cx="8499474" cy="1152524"/>
          </a:xfrm>
          <a:prstGeom prst="rect">
            <a:avLst/>
          </a:prstGeom>
          <a:effectLst/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Clr>
                <a:schemeClr val="accent6">
                  <a:lumMod val="75000"/>
                </a:schemeClr>
              </a:buClr>
              <a:buSzPct val="128000"/>
              <a:defRPr/>
            </a:pPr>
            <a:endParaRPr lang="ru-RU" sz="56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546650"/>
              </p:ext>
            </p:extLst>
          </p:nvPr>
        </p:nvGraphicFramePr>
        <p:xfrm>
          <a:off x="662940" y="809328"/>
          <a:ext cx="22677120" cy="806035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369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401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712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kern="1200" cap="all" dirty="0" smtClean="0">
                        <a:ln w="0"/>
                        <a:solidFill>
                          <a:schemeClr val="bg1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n w="11430"/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Планы на 2020 год</a:t>
                      </a:r>
                      <a:endParaRPr lang="ru-RU" sz="3200" b="1" kern="1200" cap="all" dirty="0" smtClean="0">
                        <a:ln w="0"/>
                        <a:solidFill>
                          <a:schemeClr val="bg1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03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3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Конгрессе нейрохирургов Казахстана,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г. Караганда.</a:t>
                      </a:r>
                      <a:endParaRPr lang="ru-RU" sz="3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718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3200" b="1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Казахстанской научно-практической конференции с международным участием  «Инновационное управление использованием лекарственных средств.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Реалии и возможности», г. </a:t>
                      </a:r>
                      <a:r>
                        <a:rPr lang="ru-RU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-Султан.</a:t>
                      </a:r>
                      <a:endParaRPr lang="ru-RU" sz="3200" b="1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321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3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Гамма-терапевтического комплекса.</a:t>
                      </a:r>
                      <a:endParaRPr lang="ru-RU" sz="3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336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9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>
            <a:fillRect/>
          </a:stretch>
        </p:blipFill>
        <p:spPr/>
      </p:pic>
      <p:sp>
        <p:nvSpPr>
          <p:cNvPr id="23" name="Freeform 54"/>
          <p:cNvSpPr/>
          <p:nvPr/>
        </p:nvSpPr>
        <p:spPr>
          <a:xfrm>
            <a:off x="0" y="0"/>
            <a:ext cx="24377650" cy="13716000"/>
          </a:xfrm>
          <a:custGeom>
            <a:avLst/>
            <a:gdLst>
              <a:gd name="connsiteX0" fmla="*/ 6655033 w 24377650"/>
              <a:gd name="connsiteY0" fmla="*/ 2253637 h 13716000"/>
              <a:gd name="connsiteX1" fmla="*/ 1239223 w 24377650"/>
              <a:gd name="connsiteY1" fmla="*/ 7669447 h 13716000"/>
              <a:gd name="connsiteX2" fmla="*/ 6655033 w 24377650"/>
              <a:gd name="connsiteY2" fmla="*/ 13085257 h 13716000"/>
              <a:gd name="connsiteX3" fmla="*/ 12070842 w 24377650"/>
              <a:gd name="connsiteY3" fmla="*/ 7669447 h 13716000"/>
              <a:gd name="connsiteX4" fmla="*/ 6655033 w 24377650"/>
              <a:gd name="connsiteY4" fmla="*/ 2253637 h 13716000"/>
              <a:gd name="connsiteX5" fmla="*/ 0 w 24377650"/>
              <a:gd name="connsiteY5" fmla="*/ 0 h 13716000"/>
              <a:gd name="connsiteX6" fmla="*/ 24377650 w 24377650"/>
              <a:gd name="connsiteY6" fmla="*/ 0 h 13716000"/>
              <a:gd name="connsiteX7" fmla="*/ 24377650 w 24377650"/>
              <a:gd name="connsiteY7" fmla="*/ 13716000 h 13716000"/>
              <a:gd name="connsiteX8" fmla="*/ 0 w 24377650"/>
              <a:gd name="connsiteY8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77650" h="13716000">
                <a:moveTo>
                  <a:pt x="6655033" y="2253637"/>
                </a:moveTo>
                <a:cubicBezTo>
                  <a:pt x="3663963" y="2253637"/>
                  <a:pt x="1239223" y="4678379"/>
                  <a:pt x="1239223" y="7669447"/>
                </a:cubicBezTo>
                <a:cubicBezTo>
                  <a:pt x="1239223" y="10660516"/>
                  <a:pt x="3663963" y="13085257"/>
                  <a:pt x="6655033" y="13085257"/>
                </a:cubicBezTo>
                <a:cubicBezTo>
                  <a:pt x="9646102" y="13085257"/>
                  <a:pt x="12070842" y="10660516"/>
                  <a:pt x="12070842" y="7669447"/>
                </a:cubicBezTo>
                <a:cubicBezTo>
                  <a:pt x="12070842" y="4678379"/>
                  <a:pt x="9646102" y="2253637"/>
                  <a:pt x="6655033" y="2253637"/>
                </a:cubicBezTo>
                <a:close/>
                <a:moveTo>
                  <a:pt x="0" y="0"/>
                </a:moveTo>
                <a:lnTo>
                  <a:pt x="24377650" y="0"/>
                </a:lnTo>
                <a:lnTo>
                  <a:pt x="24377650" y="13716000"/>
                </a:lnTo>
                <a:lnTo>
                  <a:pt x="0" y="13716000"/>
                </a:lnTo>
                <a:close/>
              </a:path>
            </a:pathLst>
          </a:custGeom>
          <a:gradFill>
            <a:gsLst>
              <a:gs pos="7000">
                <a:srgbClr val="0070C0">
                  <a:lumMod val="0"/>
                  <a:alpha val="89000"/>
                </a:srgbClr>
              </a:gs>
              <a:gs pos="100000">
                <a:srgbClr val="002060">
                  <a:lumMod val="98000"/>
                  <a:lumOff val="2000"/>
                  <a:alpha val="43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83027" y="876301"/>
            <a:ext cx="1315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8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78000" y="11684000"/>
            <a:ext cx="9245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нейрохирургии</a:t>
            </a:r>
          </a:p>
          <a:p>
            <a:pPr algn="r"/>
            <a:endParaRPr lang="ru-RU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Казахстан г. Астана, проспект Туран </a:t>
            </a:r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34/1</a:t>
            </a:r>
          </a:p>
          <a:p>
            <a:pPr algn="r"/>
            <a:r>
              <a:rPr lang="en-US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neuroclinic.kz</a:t>
            </a:r>
            <a:endParaRPr lang="ru-RU" sz="24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478734" y="374257"/>
            <a:ext cx="1714191" cy="116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9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3" name="Блок-схема: процесс 12"/>
          <p:cNvSpPr/>
          <p:nvPr/>
        </p:nvSpPr>
        <p:spPr>
          <a:xfrm>
            <a:off x="0" y="0"/>
            <a:ext cx="24377650" cy="13716000"/>
          </a:xfrm>
          <a:prstGeom prst="flowChartProcess">
            <a:avLst/>
          </a:prstGeom>
          <a:gradFill>
            <a:gsLst>
              <a:gs pos="7000">
                <a:srgbClr val="0070C0">
                  <a:lumMod val="0"/>
                  <a:alpha val="37000"/>
                </a:srgbClr>
              </a:gs>
              <a:gs pos="100000">
                <a:srgbClr val="002060">
                  <a:lumMod val="98000"/>
                  <a:lumOff val="2000"/>
                  <a:alpha val="43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17059" y="3672916"/>
            <a:ext cx="9937104" cy="8461623"/>
          </a:xfrm>
          <a:prstGeom prst="roundRect">
            <a:avLst>
              <a:gd name="adj" fmla="val 2778"/>
            </a:avLst>
          </a:prstGeom>
          <a:solidFill>
            <a:srgbClr val="002060">
              <a:alpha val="74000"/>
            </a:srgbClr>
          </a:soli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9184" y="3798230"/>
            <a:ext cx="798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Мощность Общества  </a:t>
            </a:r>
            <a:endParaRPr lang="en-GB" sz="4800" b="1" dirty="0">
              <a:solidFill>
                <a:prstClr val="white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529183" y="4934512"/>
            <a:ext cx="8318925" cy="391293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коек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клинических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отделений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ОАРИТ на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коек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операционных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залов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ангиооперационных</a:t>
            </a:r>
            <a:endParaRPr lang="ru-RU" sz="3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3"/>
          <p:cNvSpPr/>
          <p:nvPr/>
        </p:nvSpPr>
        <p:spPr>
          <a:xfrm>
            <a:off x="13285455" y="3672916"/>
            <a:ext cx="9937104" cy="8461623"/>
          </a:xfrm>
          <a:prstGeom prst="roundRect">
            <a:avLst>
              <a:gd name="adj" fmla="val 2778"/>
            </a:avLst>
          </a:prstGeom>
          <a:solidFill>
            <a:srgbClr val="002060">
              <a:alpha val="77000"/>
            </a:srgbClr>
          </a:soli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31639" y="4563562"/>
            <a:ext cx="950508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НЕЙРООНКОЛОГИЯ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СПИНАЛЬНАЯ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НЕЙРОХИРУРГИЯ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СОСУДИСТАЯ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НЕЙРОХИРУРГИЯ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НЕЙРОХИРУРГИЯ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НЕЙРОХИРУРГИЯ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НЕЙРОХИРУРГИЯ ПЕРИФЕРИЧЕСКОЙ НЕРВНОЙ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НЕЙРОУРОЛОГИЯ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НЕЙРОРЕАБИЛИТАЦИЯ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371289" y="3798230"/>
            <a:ext cx="9765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Клинические направления</a:t>
            </a:r>
            <a:endParaRPr lang="en-GB" sz="4800" b="1" dirty="0">
              <a:solidFill>
                <a:prstClr val="white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364746" y="333778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ounded Rectangle 3"/>
          <p:cNvSpPr/>
          <p:nvPr/>
        </p:nvSpPr>
        <p:spPr>
          <a:xfrm>
            <a:off x="2305988" y="1831318"/>
            <a:ext cx="20916571" cy="1691697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3800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 algn="just">
              <a:spcBef>
                <a:spcPct val="0"/>
              </a:spcBef>
            </a:pPr>
            <a:r>
              <a:rPr lang="ru-RU" altLang="ru-RU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Общество, построенное </a:t>
            </a:r>
            <a:r>
              <a:rPr lang="ru-RU" alt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2008 году по поручению Главы Государства Назарбаева Н. А.</a:t>
            </a:r>
            <a:r>
              <a:rPr lang="kk-KZ" alt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призвано </a:t>
            </a:r>
            <a:r>
              <a:rPr lang="ru-RU" alt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 </a:t>
            </a:r>
            <a:r>
              <a:rPr lang="ru-RU" altLang="ru-RU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площадкой </a:t>
            </a:r>
            <a:r>
              <a:rPr lang="ru-RU" alt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внедрения новых медицинских технологий и локомотивом развития казахстанской системы </a:t>
            </a:r>
            <a:r>
              <a:rPr lang="ru-RU" altLang="ru-RU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здравоохранения. </a:t>
            </a:r>
            <a:endParaRPr lang="ru-RU" altLang="ru-RU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3"/>
          <p:cNvSpPr/>
          <p:nvPr/>
        </p:nvSpPr>
        <p:spPr>
          <a:xfrm>
            <a:off x="8807216" y="637015"/>
            <a:ext cx="6763218" cy="632463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3800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 algn="ctr">
              <a:spcBef>
                <a:spcPct val="0"/>
              </a:spcBef>
            </a:pPr>
            <a:r>
              <a:rPr lang="ru-RU" altLang="ru-RU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ru-RU" altLang="ru-RU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4339" y="2064523"/>
            <a:ext cx="22804033" cy="1117228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</a:t>
            </a:r>
          </a:p>
          <a:p>
            <a:pPr algn="just"/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эффективной системы оказания нейрохирургической </a:t>
            </a: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помощи, способствующая </a:t>
            </a: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улучшению качества </a:t>
            </a: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населения </a:t>
            </a: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Казахстан</a:t>
            </a:r>
          </a:p>
          <a:p>
            <a:pPr algn="just"/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Видение</a:t>
            </a:r>
          </a:p>
          <a:p>
            <a:pPr algn="just"/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Лидирующая нейрохирургическая 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 с качественной интеграцией науки, практики и образования, как основа эффективной системы оказания нейрохирургической 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в Республике Казахстан</a:t>
            </a:r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just"/>
            <a:endParaRPr lang="ru-RU" sz="3200" b="1" dirty="0" smtClean="0"/>
          </a:p>
          <a:p>
            <a:pPr algn="just"/>
            <a:endParaRPr lang="ru-RU" sz="3200" b="1" dirty="0" smtClean="0"/>
          </a:p>
          <a:p>
            <a:pPr algn="just"/>
            <a:endParaRPr lang="ru-RU" sz="3200" b="1" dirty="0" smtClean="0"/>
          </a:p>
          <a:p>
            <a:pPr algn="just"/>
            <a:endParaRPr lang="en-GB" sz="4000" b="1" dirty="0" smtClean="0"/>
          </a:p>
        </p:txBody>
      </p:sp>
      <p:pic>
        <p:nvPicPr>
          <p:cNvPr id="13" name="Объект 3" descr="C:\Users\nh_erze\Desktop\Алгыс хат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434339" y="388102"/>
            <a:ext cx="2204092" cy="1449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9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-5144" y="7610549"/>
            <a:ext cx="2356074" cy="21838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3246208" y="7584541"/>
            <a:ext cx="6529450" cy="1856148"/>
          </a:xfrm>
          <a:custGeom>
            <a:avLst/>
            <a:gdLst>
              <a:gd name="T0" fmla="*/ 0 w 3866"/>
              <a:gd name="T1" fmla="*/ 1099 h 1099"/>
              <a:gd name="T2" fmla="*/ 0 w 3866"/>
              <a:gd name="T3" fmla="*/ 0 h 1099"/>
              <a:gd name="T4" fmla="*/ 3469 w 3866"/>
              <a:gd name="T5" fmla="*/ 0 h 1099"/>
              <a:gd name="T6" fmla="*/ 3866 w 3866"/>
              <a:gd name="T7" fmla="*/ 549 h 1099"/>
              <a:gd name="T8" fmla="*/ 3469 w 3866"/>
              <a:gd name="T9" fmla="*/ 1099 h 1099"/>
              <a:gd name="T10" fmla="*/ 0 w 3866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6" h="1099">
                <a:moveTo>
                  <a:pt x="0" y="1099"/>
                </a:moveTo>
                <a:lnTo>
                  <a:pt x="0" y="0"/>
                </a:lnTo>
                <a:lnTo>
                  <a:pt x="3469" y="0"/>
                </a:lnTo>
                <a:lnTo>
                  <a:pt x="3866" y="549"/>
                </a:lnTo>
                <a:lnTo>
                  <a:pt x="3469" y="1099"/>
                </a:lnTo>
                <a:lnTo>
                  <a:pt x="0" y="109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2356073" y="7595342"/>
            <a:ext cx="908651" cy="2183803"/>
          </a:xfrm>
          <a:custGeom>
            <a:avLst/>
            <a:gdLst>
              <a:gd name="T0" fmla="*/ 0 w 538"/>
              <a:gd name="T1" fmla="*/ 1293 h 1293"/>
              <a:gd name="T2" fmla="*/ 0 w 538"/>
              <a:gd name="T3" fmla="*/ 0 h 1293"/>
              <a:gd name="T4" fmla="*/ 538 w 538"/>
              <a:gd name="T5" fmla="*/ 0 h 1293"/>
              <a:gd name="T6" fmla="*/ 538 w 538"/>
              <a:gd name="T7" fmla="*/ 1099 h 1293"/>
              <a:gd name="T8" fmla="*/ 0 w 538"/>
              <a:gd name="T9" fmla="*/ 1293 h 1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293">
                <a:moveTo>
                  <a:pt x="0" y="1293"/>
                </a:moveTo>
                <a:lnTo>
                  <a:pt x="0" y="0"/>
                </a:lnTo>
                <a:lnTo>
                  <a:pt x="538" y="0"/>
                </a:lnTo>
                <a:lnTo>
                  <a:pt x="538" y="1099"/>
                </a:lnTo>
                <a:lnTo>
                  <a:pt x="0" y="1293"/>
                </a:lnTo>
                <a:close/>
              </a:path>
            </a:pathLst>
          </a:custGeom>
          <a:solidFill>
            <a:srgbClr val="0017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-1" y="5427587"/>
            <a:ext cx="2356074" cy="2185491"/>
          </a:xfrm>
          <a:prstGeom prst="rect">
            <a:avLst/>
          </a:prstGeom>
          <a:solidFill>
            <a:srgbClr val="3175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20"/>
          <p:cNvSpPr>
            <a:spLocks/>
          </p:cNvSpPr>
          <p:nvPr/>
        </p:nvSpPr>
        <p:spPr bwMode="auto">
          <a:xfrm>
            <a:off x="2333213" y="5427587"/>
            <a:ext cx="908651" cy="2185491"/>
          </a:xfrm>
          <a:custGeom>
            <a:avLst/>
            <a:gdLst>
              <a:gd name="T0" fmla="*/ 0 w 538"/>
              <a:gd name="T1" fmla="*/ 1294 h 1294"/>
              <a:gd name="T2" fmla="*/ 0 w 538"/>
              <a:gd name="T3" fmla="*/ 0 h 1294"/>
              <a:gd name="T4" fmla="*/ 538 w 538"/>
              <a:gd name="T5" fmla="*/ 194 h 1294"/>
              <a:gd name="T6" fmla="*/ 538 w 538"/>
              <a:gd name="T7" fmla="*/ 1294 h 1294"/>
              <a:gd name="T8" fmla="*/ 0 w 538"/>
              <a:gd name="T9" fmla="*/ 1294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294">
                <a:moveTo>
                  <a:pt x="0" y="1294"/>
                </a:moveTo>
                <a:lnTo>
                  <a:pt x="0" y="0"/>
                </a:lnTo>
                <a:lnTo>
                  <a:pt x="538" y="194"/>
                </a:lnTo>
                <a:lnTo>
                  <a:pt x="538" y="1294"/>
                </a:lnTo>
                <a:lnTo>
                  <a:pt x="0" y="1294"/>
                </a:lnTo>
                <a:close/>
              </a:path>
            </a:pathLst>
          </a:custGeom>
          <a:solidFill>
            <a:srgbClr val="285F9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21"/>
          <p:cNvSpPr>
            <a:spLocks/>
          </p:cNvSpPr>
          <p:nvPr/>
        </p:nvSpPr>
        <p:spPr bwMode="auto">
          <a:xfrm>
            <a:off x="3241864" y="5760308"/>
            <a:ext cx="8333240" cy="1856148"/>
          </a:xfrm>
          <a:custGeom>
            <a:avLst/>
            <a:gdLst>
              <a:gd name="T0" fmla="*/ 4537 w 4934"/>
              <a:gd name="T1" fmla="*/ 1099 h 1099"/>
              <a:gd name="T2" fmla="*/ 4934 w 4934"/>
              <a:gd name="T3" fmla="*/ 549 h 1099"/>
              <a:gd name="T4" fmla="*/ 4537 w 4934"/>
              <a:gd name="T5" fmla="*/ 0 h 1099"/>
              <a:gd name="T6" fmla="*/ 0 w 4934"/>
              <a:gd name="T7" fmla="*/ 0 h 1099"/>
              <a:gd name="T8" fmla="*/ 0 w 4934"/>
              <a:gd name="T9" fmla="*/ 1099 h 1099"/>
              <a:gd name="T10" fmla="*/ 4537 w 4934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34" h="1099">
                <a:moveTo>
                  <a:pt x="4537" y="1099"/>
                </a:moveTo>
                <a:lnTo>
                  <a:pt x="4934" y="549"/>
                </a:lnTo>
                <a:lnTo>
                  <a:pt x="4537" y="0"/>
                </a:lnTo>
                <a:lnTo>
                  <a:pt x="0" y="0"/>
                </a:lnTo>
                <a:lnTo>
                  <a:pt x="0" y="1099"/>
                </a:lnTo>
                <a:lnTo>
                  <a:pt x="4537" y="1099"/>
                </a:lnTo>
                <a:close/>
              </a:path>
            </a:pathLst>
          </a:custGeom>
          <a:gradFill>
            <a:gsLst>
              <a:gs pos="0">
                <a:srgbClr val="3175B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1594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-1" y="3266644"/>
            <a:ext cx="2356074" cy="21838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>
            <a:off x="2356073" y="3266644"/>
            <a:ext cx="908651" cy="2511458"/>
          </a:xfrm>
          <a:custGeom>
            <a:avLst/>
            <a:gdLst>
              <a:gd name="T0" fmla="*/ 0 w 538"/>
              <a:gd name="T1" fmla="*/ 1293 h 1487"/>
              <a:gd name="T2" fmla="*/ 0 w 538"/>
              <a:gd name="T3" fmla="*/ 0 h 1487"/>
              <a:gd name="T4" fmla="*/ 538 w 538"/>
              <a:gd name="T5" fmla="*/ 388 h 1487"/>
              <a:gd name="T6" fmla="*/ 538 w 538"/>
              <a:gd name="T7" fmla="*/ 1487 h 1487"/>
              <a:gd name="T8" fmla="*/ 0 w 538"/>
              <a:gd name="T9" fmla="*/ 1293 h 1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487">
                <a:moveTo>
                  <a:pt x="0" y="1293"/>
                </a:moveTo>
                <a:lnTo>
                  <a:pt x="0" y="0"/>
                </a:lnTo>
                <a:lnTo>
                  <a:pt x="538" y="388"/>
                </a:lnTo>
                <a:lnTo>
                  <a:pt x="538" y="1487"/>
                </a:lnTo>
                <a:lnTo>
                  <a:pt x="0" y="1293"/>
                </a:lnTo>
                <a:close/>
              </a:path>
            </a:pathLst>
          </a:custGeom>
          <a:solidFill>
            <a:srgbClr val="0017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3264724" y="3921954"/>
            <a:ext cx="7140847" cy="1861214"/>
          </a:xfrm>
          <a:custGeom>
            <a:avLst/>
            <a:gdLst>
              <a:gd name="T0" fmla="*/ 3831 w 4228"/>
              <a:gd name="T1" fmla="*/ 1102 h 1102"/>
              <a:gd name="T2" fmla="*/ 4228 w 4228"/>
              <a:gd name="T3" fmla="*/ 552 h 1102"/>
              <a:gd name="T4" fmla="*/ 3831 w 4228"/>
              <a:gd name="T5" fmla="*/ 0 h 1102"/>
              <a:gd name="T6" fmla="*/ 0 w 4228"/>
              <a:gd name="T7" fmla="*/ 0 h 1102"/>
              <a:gd name="T8" fmla="*/ 0 w 4228"/>
              <a:gd name="T9" fmla="*/ 1102 h 1102"/>
              <a:gd name="T10" fmla="*/ 3831 w 4228"/>
              <a:gd name="T11" fmla="*/ 1102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28" h="1102">
                <a:moveTo>
                  <a:pt x="3831" y="1102"/>
                </a:moveTo>
                <a:lnTo>
                  <a:pt x="4228" y="552"/>
                </a:lnTo>
                <a:lnTo>
                  <a:pt x="3831" y="0"/>
                </a:lnTo>
                <a:lnTo>
                  <a:pt x="0" y="0"/>
                </a:lnTo>
                <a:lnTo>
                  <a:pt x="0" y="1102"/>
                </a:lnTo>
                <a:lnTo>
                  <a:pt x="3831" y="110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882869" y="10675248"/>
            <a:ext cx="23022145" cy="27542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86" lvl="1">
              <a:spcBef>
                <a:spcPts val="2000"/>
              </a:spcBef>
              <a:buNone/>
            </a:pPr>
            <a:r>
              <a:rPr lang="ru-RU" sz="4400" b="1" dirty="0" smtClean="0">
                <a:solidFill>
                  <a:srgbClr val="3137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Операционный план работы Общества на 2019 год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086" lvl="1">
              <a:spcBef>
                <a:spcPts val="2000"/>
              </a:spcBef>
              <a:buNone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решением Правления от 29 декабря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года 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№41</a:t>
            </a:r>
          </a:p>
          <a:p>
            <a:pPr marL="457086" lvl="1">
              <a:spcBef>
                <a:spcPts val="2000"/>
              </a:spcBef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Операционным планом предусмотрены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целей,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и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индикатора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3722784" y="4238080"/>
            <a:ext cx="6052874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высокий уровень качества медицинской помощи</a:t>
            </a:r>
            <a:endParaRPr lang="en-GB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Placeholder 3"/>
          <p:cNvSpPr txBox="1">
            <a:spLocks/>
          </p:cNvSpPr>
          <p:nvPr/>
        </p:nvSpPr>
        <p:spPr>
          <a:xfrm>
            <a:off x="3387624" y="5836837"/>
            <a:ext cx="7295528" cy="18470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научно-исследовательской  деятельностью</a:t>
            </a:r>
            <a:endParaRPr lang="en-GB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3391968" y="8037295"/>
            <a:ext cx="5988712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образовательной деятельностью</a:t>
            </a:r>
            <a:endParaRPr lang="en-GB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4300" y="3959095"/>
            <a:ext cx="2147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 1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6100605"/>
            <a:ext cx="236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2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-1786" y="8085177"/>
            <a:ext cx="236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 3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499832" y="4092128"/>
            <a:ext cx="1349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1.1.  Повышение уровня качества, безопасности оказания  и эффективности производства медицинских услуг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1597964" y="5976364"/>
            <a:ext cx="12117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 Развитие научно-исследовательской деятельности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939838" y="8214389"/>
            <a:ext cx="1349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3.1.  Развитие образовательной деятельности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2569283" y="496312"/>
            <a:ext cx="16191683" cy="11633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5400" dirty="0" smtClean="0">
                <a:solidFill>
                  <a:srgbClr val="061B66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Ключевые стратегические документы Общества </a:t>
            </a:r>
            <a:endParaRPr lang="id-ID" sz="5400" dirty="0">
              <a:solidFill>
                <a:srgbClr val="061B66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3238588" y="2013821"/>
            <a:ext cx="20177028" cy="11633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4400" b="1" dirty="0" smtClean="0">
                <a:solidFill>
                  <a:srgbClr val="3137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План развития Общества</a:t>
            </a:r>
            <a:r>
              <a:rPr lang="ru-RU" sz="4400" b="1" dirty="0" smtClean="0">
                <a:solidFill>
                  <a:srgbClr val="31373B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3137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на 2017-2021 годы </a:t>
            </a:r>
            <a:endParaRPr lang="ru-RU" sz="4400" dirty="0">
              <a:solidFill>
                <a:srgbClr val="31373B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4000" i="1" dirty="0" smtClean="0">
                <a:solidFill>
                  <a:srgbClr val="31373B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утвержден решением Совета директоров от 31 октября 2017 года протокол №6 </a:t>
            </a:r>
            <a:endParaRPr lang="id-ID" sz="4000" i="1" dirty="0">
              <a:solidFill>
                <a:srgbClr val="31373B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58898" y="10336792"/>
            <a:ext cx="234566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9669" y="4284737"/>
            <a:ext cx="29289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индикаторов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3280" y="5695237"/>
            <a:ext cx="2390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4699" y="8713378"/>
            <a:ext cx="239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индикаторов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7478" y="6423649"/>
            <a:ext cx="2665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индикаторов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Объект 3" descr="C:\Users\nh_erze\Desktop\Алгыс хат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454450" y="608717"/>
            <a:ext cx="1908592" cy="1357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2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225894"/>
              </p:ext>
            </p:extLst>
          </p:nvPr>
        </p:nvGraphicFramePr>
        <p:xfrm>
          <a:off x="2004962" y="2654662"/>
          <a:ext cx="21078093" cy="8346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55265" y="1889152"/>
            <a:ext cx="12213820" cy="769423"/>
          </a:xfrm>
          <a:prstGeom prst="rect">
            <a:avLst/>
          </a:prstGeom>
          <a:noFill/>
        </p:spPr>
        <p:txBody>
          <a:bodyPr wrap="none" lIns="91422" tIns="45711" rIns="91422" bIns="45711" rtlCol="0" anchor="t">
            <a:spAutoFit/>
          </a:bodyPr>
          <a:lstStyle/>
          <a:p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Деятельность коек нейрохирургического профиля</a:t>
            </a:r>
            <a:endParaRPr lang="id-ID" sz="4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619512" y="356569"/>
            <a:ext cx="1908592" cy="13579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3"/>
          <p:cNvSpPr/>
          <p:nvPr/>
        </p:nvSpPr>
        <p:spPr>
          <a:xfrm>
            <a:off x="1952368" y="11452860"/>
            <a:ext cx="21560775" cy="1548920"/>
          </a:xfrm>
          <a:prstGeom prst="roundRect">
            <a:avLst>
              <a:gd name="adj" fmla="val 277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 последние 3 года в Обществе увеличивается количество пролеченных случаев на 7,7%, </a:t>
            </a:r>
            <a:r>
              <a:rPr lang="ru-RU" altLang="ru-RU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операций </a:t>
            </a:r>
            <a:r>
              <a:rPr lang="ru-RU" altLang="ru-RU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2,4% и соответственно количество прооперированных пациентов на 3,5%.</a:t>
            </a:r>
            <a:endParaRPr lang="ru-RU" altLang="ru-RU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/>
          <p:cNvSpPr/>
          <p:nvPr/>
        </p:nvSpPr>
        <p:spPr>
          <a:xfrm>
            <a:off x="3006559" y="714299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1</a:t>
            </a:r>
            <a:r>
              <a:rPr lang="en-US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высокий уровень качества медицинской </a:t>
            </a: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alt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Диаграмма 32"/>
          <p:cNvGraphicFramePr/>
          <p:nvPr>
            <p:extLst/>
          </p:nvPr>
        </p:nvGraphicFramePr>
        <p:xfrm>
          <a:off x="2994661" y="3239878"/>
          <a:ext cx="19608312" cy="3823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02451" y="10402197"/>
            <a:ext cx="6143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летальность </a:t>
            </a:r>
          </a:p>
          <a:p>
            <a:r>
              <a:rPr lang="ru-RU" altLang="ko-KR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не увеличивается  и в 2019 году составила 0,60%, при плане не более 0,70%.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61866" y="8962319"/>
            <a:ext cx="2071251" cy="83086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altLang="ko-KR" sz="4799" dirty="0" smtClean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en-US" altLang="ko-KR" sz="4799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ko-KR" sz="4799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,60</a:t>
            </a:r>
            <a:r>
              <a:rPr lang="en-US" altLang="ko-KR" sz="4799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altLang="ko-KR" sz="4799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38078" y="8920787"/>
            <a:ext cx="1937657" cy="83086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79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ko-KR" sz="4799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,76</a:t>
            </a:r>
            <a:r>
              <a:rPr lang="en-US" altLang="ko-KR" sz="4799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altLang="ko-KR" sz="4799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52241" y="8988045"/>
            <a:ext cx="2354615" cy="83086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altLang="ko-KR" sz="4799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</a:t>
            </a:r>
            <a:r>
              <a:rPr lang="en-US" altLang="ko-KR" sz="4799" dirty="0" smtClean="0">
                <a:solidFill>
                  <a:srgbClr val="0070C0"/>
                </a:solidFill>
                <a:cs typeface="Arial" pitchFamily="34" charset="0"/>
              </a:rPr>
              <a:t>%</a:t>
            </a:r>
            <a:endParaRPr lang="en-US" altLang="ko-KR" sz="4799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37259" y="10341999"/>
            <a:ext cx="5745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послеоперационной летальности </a:t>
            </a:r>
            <a:r>
              <a:rPr lang="ru-RU" altLang="ko-KR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снижается и составил в 2019 году 0,76%, при плане не более 1%.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326794" y="10341999"/>
            <a:ext cx="6404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пациентов растет </a:t>
            </a:r>
            <a:r>
              <a:rPr lang="ru-RU" altLang="ko-K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ko-K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ko-K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году составил 97,7%, при плане 96%.</a:t>
            </a:r>
            <a:endParaRPr lang="en-US" altLang="ko-KR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2248804" y="10317454"/>
            <a:ext cx="6138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послеоперационных осложнений </a:t>
            </a:r>
            <a:r>
              <a:rPr lang="ru-RU" altLang="ko-K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снижается и в 2019 году составил 0,38%, при плане не более 3,0%.</a:t>
            </a:r>
          </a:p>
        </p:txBody>
      </p:sp>
      <p:sp>
        <p:nvSpPr>
          <p:cNvPr id="82" name="Rounded Rectangle 3"/>
          <p:cNvSpPr/>
          <p:nvPr/>
        </p:nvSpPr>
        <p:spPr>
          <a:xfrm>
            <a:off x="2759576" y="714299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1</a:t>
            </a:r>
            <a:r>
              <a:rPr lang="en-US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высокий уровень качества медицинской помощи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905289" y="571567"/>
            <a:ext cx="360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dirty="0">
                <a:solidFill>
                  <a:prstClr val="white"/>
                </a:solidFill>
                <a:latin typeface="Raleway" panose="020B0503030101060003" pitchFamily="34" charset="0"/>
              </a:rPr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32148" y="8970105"/>
            <a:ext cx="2371531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799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0,38</a:t>
            </a:r>
            <a:r>
              <a:rPr lang="ru-RU" sz="4799" dirty="0" smtClean="0">
                <a:solidFill>
                  <a:srgbClr val="0070C0"/>
                </a:solidFill>
                <a:cs typeface="Arial" pitchFamily="34" charset="0"/>
              </a:rPr>
              <a:t>%</a:t>
            </a:r>
            <a:endParaRPr lang="ru-RU" sz="4799" dirty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27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619512" y="356569"/>
            <a:ext cx="1908592" cy="1357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12">
            <a:extLst>
              <a:ext uri="{FF2B5EF4-FFF2-40B4-BE49-F238E27FC236}">
                <a16:creationId xmlns="" xmlns:a16="http://schemas.microsoft.com/office/drawing/2014/main" id="{47CE9243-B0A9-418A-9473-0EE4813FA0A6}"/>
              </a:ext>
            </a:extLst>
          </p:cNvPr>
          <p:cNvGrpSpPr/>
          <p:nvPr/>
        </p:nvGrpSpPr>
        <p:grpSpPr>
          <a:xfrm>
            <a:off x="1442763" y="7216552"/>
            <a:ext cx="3163554" cy="3374803"/>
            <a:chOff x="1187625" y="1314642"/>
            <a:chExt cx="1872208" cy="1997226"/>
          </a:xfrm>
        </p:grpSpPr>
        <p:sp>
          <p:nvSpPr>
            <p:cNvPr id="30" name="Oval 7">
              <a:extLst>
                <a:ext uri="{FF2B5EF4-FFF2-40B4-BE49-F238E27FC236}">
                  <a16:creationId xmlns="" xmlns:a16="http://schemas.microsoft.com/office/drawing/2014/main" id="{C5E69E87-0504-4B6B-A38A-3366CA129A97}"/>
                </a:ext>
              </a:extLst>
            </p:cNvPr>
            <p:cNvSpPr/>
            <p:nvPr/>
          </p:nvSpPr>
          <p:spPr>
            <a:xfrm>
              <a:off x="1187625" y="1412777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599">
                <a:cs typeface="Arial" pitchFamily="34" charset="0"/>
              </a:endParaRPr>
            </a:p>
          </p:txBody>
        </p:sp>
        <p:graphicFrame>
          <p:nvGraphicFramePr>
            <p:cNvPr id="31" name="Chart 6">
              <a:extLst>
                <a:ext uri="{FF2B5EF4-FFF2-40B4-BE49-F238E27FC236}">
                  <a16:creationId xmlns="" xmlns:a16="http://schemas.microsoft.com/office/drawing/2014/main" id="{3DB4CB0C-DEDF-4D7B-A863-37D47DA7E27D}"/>
                </a:ext>
              </a:extLst>
            </p:cNvPr>
            <p:cNvGraphicFramePr/>
            <p:nvPr>
              <p:extLst/>
            </p:nvPr>
          </p:nvGraphicFramePr>
          <p:xfrm>
            <a:off x="1219028" y="1314642"/>
            <a:ext cx="1830790" cy="19972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32" name="Group 12">
            <a:extLst>
              <a:ext uri="{FF2B5EF4-FFF2-40B4-BE49-F238E27FC236}">
                <a16:creationId xmlns="" xmlns:a16="http://schemas.microsoft.com/office/drawing/2014/main" id="{60AF5147-D6C6-445C-ABFF-9ED539383FD4}"/>
              </a:ext>
            </a:extLst>
          </p:cNvPr>
          <p:cNvGrpSpPr/>
          <p:nvPr/>
        </p:nvGrpSpPr>
        <p:grpSpPr>
          <a:xfrm>
            <a:off x="13451252" y="7087034"/>
            <a:ext cx="3163554" cy="3374803"/>
            <a:chOff x="1187625" y="1314642"/>
            <a:chExt cx="1872208" cy="1997226"/>
          </a:xfrm>
        </p:grpSpPr>
        <p:sp>
          <p:nvSpPr>
            <p:cNvPr id="34" name="Oval 7">
              <a:extLst>
                <a:ext uri="{FF2B5EF4-FFF2-40B4-BE49-F238E27FC236}">
                  <a16:creationId xmlns="" xmlns:a16="http://schemas.microsoft.com/office/drawing/2014/main" id="{A8CFC3F7-12B3-4623-BFD4-48ECD661AD6C}"/>
                </a:ext>
              </a:extLst>
            </p:cNvPr>
            <p:cNvSpPr/>
            <p:nvPr/>
          </p:nvSpPr>
          <p:spPr>
            <a:xfrm>
              <a:off x="1187625" y="1412777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599">
                <a:cs typeface="Arial" pitchFamily="34" charset="0"/>
              </a:endParaRPr>
            </a:p>
          </p:txBody>
        </p:sp>
        <p:graphicFrame>
          <p:nvGraphicFramePr>
            <p:cNvPr id="35" name="Chart 6">
              <a:extLst>
                <a:ext uri="{FF2B5EF4-FFF2-40B4-BE49-F238E27FC236}">
                  <a16:creationId xmlns="" xmlns:a16="http://schemas.microsoft.com/office/drawing/2014/main" id="{62480E56-006E-4EDC-858F-7BE36F5B63C9}"/>
                </a:ext>
              </a:extLst>
            </p:cNvPr>
            <p:cNvGraphicFramePr/>
            <p:nvPr>
              <p:extLst/>
            </p:nvPr>
          </p:nvGraphicFramePr>
          <p:xfrm>
            <a:off x="1219028" y="1314642"/>
            <a:ext cx="1830790" cy="19972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37" name="Group 12">
            <a:extLst>
              <a:ext uri="{FF2B5EF4-FFF2-40B4-BE49-F238E27FC236}">
                <a16:creationId xmlns="" xmlns:a16="http://schemas.microsoft.com/office/drawing/2014/main" id="{CFC75698-BA9E-418F-9C6E-903A1DF0601D}"/>
              </a:ext>
            </a:extLst>
          </p:cNvPr>
          <p:cNvGrpSpPr/>
          <p:nvPr/>
        </p:nvGrpSpPr>
        <p:grpSpPr>
          <a:xfrm>
            <a:off x="19550911" y="7027394"/>
            <a:ext cx="3163554" cy="3374803"/>
            <a:chOff x="1187625" y="1314642"/>
            <a:chExt cx="1872208" cy="1997226"/>
          </a:xfrm>
        </p:grpSpPr>
        <p:sp>
          <p:nvSpPr>
            <p:cNvPr id="38" name="Oval 7">
              <a:extLst>
                <a:ext uri="{FF2B5EF4-FFF2-40B4-BE49-F238E27FC236}">
                  <a16:creationId xmlns="" xmlns:a16="http://schemas.microsoft.com/office/drawing/2014/main" id="{C6B0663A-EDCA-4AAE-A0B7-3021DFA91B41}"/>
                </a:ext>
              </a:extLst>
            </p:cNvPr>
            <p:cNvSpPr/>
            <p:nvPr/>
          </p:nvSpPr>
          <p:spPr>
            <a:xfrm>
              <a:off x="1187625" y="1412777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599">
                <a:cs typeface="Arial" pitchFamily="34" charset="0"/>
              </a:endParaRPr>
            </a:p>
          </p:txBody>
        </p:sp>
        <p:graphicFrame>
          <p:nvGraphicFramePr>
            <p:cNvPr id="40" name="Chart 6">
              <a:extLst>
                <a:ext uri="{FF2B5EF4-FFF2-40B4-BE49-F238E27FC236}">
                  <a16:creationId xmlns="" xmlns:a16="http://schemas.microsoft.com/office/drawing/2014/main" id="{4C0317FD-683C-4AFF-92D1-262C485151E6}"/>
                </a:ext>
              </a:extLst>
            </p:cNvPr>
            <p:cNvGraphicFramePr/>
            <p:nvPr>
              <p:extLst/>
            </p:nvPr>
          </p:nvGraphicFramePr>
          <p:xfrm>
            <a:off x="1219028" y="1314642"/>
            <a:ext cx="1830790" cy="19972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43" name="Group 12"/>
          <p:cNvGrpSpPr/>
          <p:nvPr/>
        </p:nvGrpSpPr>
        <p:grpSpPr>
          <a:xfrm>
            <a:off x="7532923" y="7132460"/>
            <a:ext cx="3163554" cy="3374803"/>
            <a:chOff x="1187625" y="1314642"/>
            <a:chExt cx="1872208" cy="1997226"/>
          </a:xfrm>
        </p:grpSpPr>
        <p:sp>
          <p:nvSpPr>
            <p:cNvPr id="46" name="Oval 7"/>
            <p:cNvSpPr/>
            <p:nvPr/>
          </p:nvSpPr>
          <p:spPr>
            <a:xfrm>
              <a:off x="1187625" y="1412777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599">
                <a:cs typeface="Arial" pitchFamily="34" charset="0"/>
              </a:endParaRPr>
            </a:p>
          </p:txBody>
        </p:sp>
        <p:graphicFrame>
          <p:nvGraphicFramePr>
            <p:cNvPr id="47" name="Chart 6"/>
            <p:cNvGraphicFramePr/>
            <p:nvPr>
              <p:extLst/>
            </p:nvPr>
          </p:nvGraphicFramePr>
          <p:xfrm>
            <a:off x="1219028" y="1314642"/>
            <a:ext cx="1830790" cy="19972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48" name="TextBox 47"/>
          <p:cNvSpPr txBox="1"/>
          <p:nvPr/>
        </p:nvSpPr>
        <p:spPr>
          <a:xfrm>
            <a:off x="20153571" y="8475657"/>
            <a:ext cx="2354615" cy="83086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altLang="ko-KR" sz="4799" dirty="0" smtClean="0">
                <a:solidFill>
                  <a:srgbClr val="0B40A9"/>
                </a:solidFill>
                <a:cs typeface="Arial" pitchFamily="34" charset="0"/>
              </a:rPr>
              <a:t>97,7</a:t>
            </a:r>
            <a:r>
              <a:rPr lang="en-US" altLang="ko-KR" sz="4799" dirty="0" smtClean="0">
                <a:solidFill>
                  <a:srgbClr val="0B40A9"/>
                </a:solidFill>
                <a:cs typeface="Arial" pitchFamily="34" charset="0"/>
              </a:rPr>
              <a:t>%</a:t>
            </a:r>
            <a:endParaRPr lang="en-US" altLang="ko-KR" sz="4799" dirty="0">
              <a:solidFill>
                <a:srgbClr val="0B40A9"/>
              </a:solidFill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71572" y="7854204"/>
            <a:ext cx="2071251" cy="156940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altLang="ko-KR" sz="4799" dirty="0" smtClean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en-US" altLang="ko-KR" sz="4799" dirty="0" smtClean="0">
                <a:solidFill>
                  <a:schemeClr val="accent2"/>
                </a:solidFill>
                <a:cs typeface="Arial" pitchFamily="34" charset="0"/>
              </a:rPr>
              <a:t>0</a:t>
            </a:r>
            <a:r>
              <a:rPr lang="ru-RU" altLang="ko-KR" sz="4799" dirty="0" smtClean="0">
                <a:solidFill>
                  <a:schemeClr val="accent2"/>
                </a:solidFill>
                <a:cs typeface="Arial" pitchFamily="34" charset="0"/>
              </a:rPr>
              <a:t>,60</a:t>
            </a:r>
            <a:r>
              <a:rPr lang="en-US" altLang="ko-KR" sz="4799" dirty="0" smtClean="0">
                <a:solidFill>
                  <a:schemeClr val="accent2"/>
                </a:solidFill>
                <a:cs typeface="Arial" pitchFamily="34" charset="0"/>
              </a:rPr>
              <a:t>%</a:t>
            </a:r>
            <a:endParaRPr lang="en-US" altLang="ko-KR" sz="4799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339408" y="8505353"/>
            <a:ext cx="1937657" cy="83086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799" dirty="0">
                <a:solidFill>
                  <a:srgbClr val="3988C0"/>
                </a:solidFill>
                <a:cs typeface="Arial" pitchFamily="34" charset="0"/>
              </a:rPr>
              <a:t>0</a:t>
            </a:r>
            <a:r>
              <a:rPr lang="ru-RU" altLang="ko-KR" sz="4799" dirty="0">
                <a:solidFill>
                  <a:srgbClr val="3988C0"/>
                </a:solidFill>
                <a:cs typeface="Arial" pitchFamily="34" charset="0"/>
              </a:rPr>
              <a:t>,85</a:t>
            </a:r>
            <a:r>
              <a:rPr lang="en-US" altLang="ko-KR" sz="4799" dirty="0">
                <a:solidFill>
                  <a:srgbClr val="3988C0"/>
                </a:solidFill>
                <a:cs typeface="Arial" pitchFamily="34" charset="0"/>
              </a:rPr>
              <a:t>%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132148" y="8492412"/>
            <a:ext cx="1915886" cy="823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799" dirty="0" smtClean="0">
                <a:solidFill>
                  <a:srgbClr val="3988C0"/>
                </a:solidFill>
                <a:cs typeface="Arial" pitchFamily="34" charset="0"/>
              </a:rPr>
              <a:t> </a:t>
            </a:r>
            <a:r>
              <a:rPr lang="ru-RU" sz="4799" dirty="0">
                <a:solidFill>
                  <a:srgbClr val="00B0F0"/>
                </a:solidFill>
                <a:cs typeface="Arial" pitchFamily="34" charset="0"/>
              </a:rPr>
              <a:t>0,5%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55265" y="1639771"/>
            <a:ext cx="9566626" cy="769423"/>
          </a:xfrm>
          <a:prstGeom prst="rect">
            <a:avLst/>
          </a:prstGeom>
          <a:noFill/>
        </p:spPr>
        <p:txBody>
          <a:bodyPr wrap="square" lIns="91422" tIns="45711" rIns="91422" bIns="45711" rtlCol="0" anchor="t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Качественные показатели</a:t>
            </a:r>
            <a:endParaRPr lang="id-ID" sz="4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748686052"/>
              </p:ext>
            </p:extLst>
          </p:nvPr>
        </p:nvGraphicFramePr>
        <p:xfrm>
          <a:off x="690570" y="2787690"/>
          <a:ext cx="22904103" cy="499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3"/>
          <p:cNvSpPr txBox="1">
            <a:spLocks/>
          </p:cNvSpPr>
          <p:nvPr/>
        </p:nvSpPr>
        <p:spPr>
          <a:xfrm>
            <a:off x="18679886" y="3568853"/>
            <a:ext cx="4914787" cy="3997046"/>
          </a:xfrm>
          <a:prstGeom prst="rect">
            <a:avLst/>
          </a:prstGeom>
        </p:spPr>
        <p:txBody>
          <a:bodyPr anchor="t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остается на уровне 2017 года, при этом по сравнению с 2018 годом сократилась на 6% и достигла планового значения 11,8 дней. </a:t>
            </a:r>
            <a:endParaRPr lang="en-GB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4399" y="1727825"/>
            <a:ext cx="12367260" cy="646313"/>
          </a:xfrm>
          <a:prstGeom prst="rect">
            <a:avLst/>
          </a:prstGeom>
          <a:noFill/>
        </p:spPr>
        <p:txBody>
          <a:bodyPr wrap="square" lIns="91422" tIns="45711" rIns="91422" bIns="45711" rtlCol="0" anchor="t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Использование коечного фонда </a:t>
            </a:r>
            <a:endParaRPr lang="id-ID" sz="3600" dirty="0"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414787" y="8070424"/>
            <a:ext cx="11179886" cy="5123062"/>
          </a:xfrm>
          <a:prstGeom prst="roundRect">
            <a:avLst>
              <a:gd name="adj" fmla="val 1547"/>
            </a:avLst>
          </a:prstGeom>
          <a:solidFill>
            <a:schemeClr val="accent1"/>
          </a:solidFill>
          <a:ln>
            <a:noFill/>
          </a:ln>
          <a:effectLst>
            <a:outerShdw blurRad="558800" sx="106000" sy="106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756977" y="8070424"/>
            <a:ext cx="11201400" cy="5123062"/>
          </a:xfrm>
          <a:prstGeom prst="roundRect">
            <a:avLst>
              <a:gd name="adj" fmla="val 1547"/>
            </a:avLst>
          </a:prstGeom>
          <a:solidFill>
            <a:schemeClr val="accent1"/>
          </a:solidFill>
          <a:ln>
            <a:noFill/>
          </a:ln>
          <a:effectLst>
            <a:outerShdw blurRad="558800" sx="106000" sy="106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3156065" y="10662615"/>
            <a:ext cx="1908592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cs typeface="Lato Regular"/>
              </a:rPr>
              <a:t>320,5</a:t>
            </a:r>
            <a:endParaRPr lang="en-US" sz="4800" b="1" dirty="0">
              <a:solidFill>
                <a:srgbClr val="002060"/>
              </a:solidFill>
              <a:cs typeface="Lato Regular"/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12414786" y="8119355"/>
            <a:ext cx="10853747" cy="1445436"/>
          </a:xfrm>
          <a:prstGeom prst="rect">
            <a:avLst/>
          </a:prstGeom>
        </p:spPr>
        <p:txBody>
          <a:bodyPr anchor="t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койки (в днях)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на уровне 2017 года, при этом по сравнению с 2018 годом увеличилась на 1,4% и составила в 2019 году</a:t>
            </a:r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2781768107"/>
              </p:ext>
            </p:extLst>
          </p:nvPr>
        </p:nvGraphicFramePr>
        <p:xfrm>
          <a:off x="15502419" y="10067563"/>
          <a:ext cx="7328352" cy="254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283774" y="10878232"/>
            <a:ext cx="1761793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cs typeface="Lato Regular"/>
              </a:rPr>
              <a:t>27,2</a:t>
            </a:r>
            <a:endParaRPr lang="en-US" sz="4800" b="1" dirty="0">
              <a:solidFill>
                <a:srgbClr val="002060"/>
              </a:solidFill>
              <a:cs typeface="Lato Regular"/>
            </a:endParaRPr>
          </a:p>
        </p:txBody>
      </p:sp>
      <p:graphicFrame>
        <p:nvGraphicFramePr>
          <p:cNvPr id="33" name="Chart 33"/>
          <p:cNvGraphicFramePr/>
          <p:nvPr>
            <p:extLst>
              <p:ext uri="{D42A27DB-BD31-4B8C-83A1-F6EECF244321}">
                <p14:modId xmlns:p14="http://schemas.microsoft.com/office/powerpoint/2010/main" val="249703816"/>
              </p:ext>
            </p:extLst>
          </p:nvPr>
        </p:nvGraphicFramePr>
        <p:xfrm>
          <a:off x="2852880" y="9809459"/>
          <a:ext cx="8589251" cy="2749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 Placeholder 3"/>
          <p:cNvSpPr txBox="1">
            <a:spLocks/>
          </p:cNvSpPr>
          <p:nvPr/>
        </p:nvSpPr>
        <p:spPr>
          <a:xfrm>
            <a:off x="1213387" y="8308920"/>
            <a:ext cx="10497843" cy="1375290"/>
          </a:xfrm>
          <a:prstGeom prst="rect">
            <a:avLst/>
          </a:prstGeom>
        </p:spPr>
        <p:txBody>
          <a:bodyPr anchor="t">
            <a:normAutofit fontScale="85000" lnSpcReduction="20000"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койки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остался на уровне 2017 года, при этом  по сравнению с 2018 годом увеличился на 5,8% и составил в 2019 году</a:t>
            </a:r>
            <a:r>
              <a:rPr lang="en-GB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3"/>
          <p:cNvSpPr/>
          <p:nvPr/>
        </p:nvSpPr>
        <p:spPr>
          <a:xfrm>
            <a:off x="2780353" y="739659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1</a:t>
            </a:r>
            <a:r>
              <a:rPr lang="en-US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высокий уровень качества медицинской помощи</a:t>
            </a:r>
          </a:p>
        </p:txBody>
      </p:sp>
      <p:pic>
        <p:nvPicPr>
          <p:cNvPr id="16" name="Объект 3" descr="C:\Users\nh_erze\Desktop\Алгыс хат.png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619512" y="356569"/>
            <a:ext cx="1908592" cy="1357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5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Chart 61"/>
          <p:cNvGraphicFramePr/>
          <p:nvPr>
            <p:extLst>
              <p:ext uri="{D42A27DB-BD31-4B8C-83A1-F6EECF244321}">
                <p14:modId xmlns:p14="http://schemas.microsoft.com/office/powerpoint/2010/main" val="3766176306"/>
              </p:ext>
            </p:extLst>
          </p:nvPr>
        </p:nvGraphicFramePr>
        <p:xfrm>
          <a:off x="1280388" y="5357966"/>
          <a:ext cx="21997449" cy="727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56824" y="2293870"/>
            <a:ext cx="13142494" cy="11415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операций по </a:t>
            </a: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</a:t>
            </a:r>
            <a:endParaRPr lang="id-ID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03571" y="3435389"/>
            <a:ext cx="10651753" cy="2136305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 выполнено 9 361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операций, 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93% 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операции 3-5 категории сложности </a:t>
            </a:r>
            <a:endParaRPr lang="en-GB" sz="3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 rot="16200000">
            <a:off x="17727697" y="977552"/>
            <a:ext cx="1187357" cy="2005766"/>
            <a:chOff x="563974" y="1443262"/>
            <a:chExt cx="445375" cy="2400183"/>
          </a:xfrm>
        </p:grpSpPr>
        <p:grpSp>
          <p:nvGrpSpPr>
            <p:cNvPr id="66" name="Group 65"/>
            <p:cNvGrpSpPr/>
            <p:nvPr/>
          </p:nvGrpSpPr>
          <p:grpSpPr>
            <a:xfrm flipV="1">
              <a:off x="738116" y="2022058"/>
              <a:ext cx="97093" cy="1821387"/>
              <a:chOff x="7642357" y="2752214"/>
              <a:chExt cx="129457" cy="242851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7707086" y="2902857"/>
                <a:ext cx="0" cy="227787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7642357" y="2752214"/>
                <a:ext cx="129457" cy="129457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7" dirty="0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563974" y="1443262"/>
              <a:ext cx="445375" cy="4453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799" dirty="0"/>
            </a:p>
          </p:txBody>
        </p:sp>
      </p:grpSp>
      <p:sp>
        <p:nvSpPr>
          <p:cNvPr id="34" name="Text Placeholder 2"/>
          <p:cNvSpPr txBox="1">
            <a:spLocks/>
          </p:cNvSpPr>
          <p:nvPr/>
        </p:nvSpPr>
        <p:spPr>
          <a:xfrm>
            <a:off x="14696289" y="3717159"/>
            <a:ext cx="9681361" cy="2128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1828343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13712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/>
            </a:lvl2pPr>
            <a:lvl3pPr marL="2285429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/>
            </a:lvl3pPr>
            <a:lvl4pPr marL="3199600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4pPr>
            <a:lvl5pPr marL="4113771" marR="0" indent="-457086" defTabSz="1828343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599"/>
            </a:lvl5pPr>
            <a:lvl6pPr marL="5027943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6pPr>
            <a:lvl7pPr marL="5942114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7pPr>
            <a:lvl8pPr marL="6856286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8pPr>
            <a:lvl9pPr marL="77704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9pPr>
          </a:lstStyle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всего выполнено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3155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операций, из них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96 %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составили операции 3-5 категории сложности при плане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80%.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16351758" y="1528513"/>
            <a:ext cx="190268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6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201</a:t>
            </a:r>
            <a:r>
              <a:rPr lang="ru-RU" sz="6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66570393"/>
              </p:ext>
            </p:extLst>
          </p:nvPr>
        </p:nvGraphicFramePr>
        <p:xfrm>
          <a:off x="18964306" y="496413"/>
          <a:ext cx="4547658" cy="3226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 Placeholder 2"/>
          <p:cNvSpPr txBox="1">
            <a:spLocks/>
          </p:cNvSpPr>
          <p:nvPr/>
        </p:nvSpPr>
        <p:spPr>
          <a:xfrm>
            <a:off x="1667728" y="4503541"/>
            <a:ext cx="10241850" cy="89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1828343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13712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/>
            </a:lvl2pPr>
            <a:lvl3pPr marL="2285429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/>
            </a:lvl3pPr>
            <a:lvl4pPr marL="3199600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4pPr>
            <a:lvl5pPr marL="4113771" marR="0" indent="-457086" defTabSz="1828343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599"/>
            </a:lvl5pPr>
            <a:lvl6pPr marL="5027943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6pPr>
            <a:lvl7pPr marL="5942114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7pPr>
            <a:lvl8pPr marL="6856286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8pPr>
            <a:lvl9pPr marL="77704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9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3-5 категории в динамике увеличились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9%. 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3" descr="C:\Users\nh_erze\Desktop\Алгыс хат.pn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619512" y="356569"/>
            <a:ext cx="1908592" cy="135792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ounded Rectangle 3"/>
          <p:cNvSpPr/>
          <p:nvPr/>
        </p:nvSpPr>
        <p:spPr>
          <a:xfrm>
            <a:off x="2528104" y="622019"/>
            <a:ext cx="14226628" cy="1228989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1</a:t>
            </a:r>
            <a:r>
              <a:rPr lang="en-US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высокий уровень качества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42007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79863124"/>
              </p:ext>
            </p:extLst>
          </p:nvPr>
        </p:nvGraphicFramePr>
        <p:xfrm>
          <a:off x="357809" y="1477328"/>
          <a:ext cx="23376834" cy="509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42427824"/>
              </p:ext>
            </p:extLst>
          </p:nvPr>
        </p:nvGraphicFramePr>
        <p:xfrm>
          <a:off x="357809" y="6858000"/>
          <a:ext cx="23456347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9"/>
          <p:cNvSpPr/>
          <p:nvPr/>
        </p:nvSpPr>
        <p:spPr>
          <a:xfrm>
            <a:off x="391887" y="11322496"/>
            <a:ext cx="23451094" cy="181588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828800">
              <a:defRPr/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структуре доходов от платных медицинских услуг 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41% 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услуги стационара, 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59% 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амбулаторные услуги и  услуги дневного стационара. Снижение доходов от платных медицинских услуг обусловлено снижением дохода от услуг стационара 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с 2018 годом и в связи со снижением стоимости пролеченного случая. В структуре 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платных 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 увеличилось 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отделениям, за исключением отделения общей нейрохирургии.</a:t>
            </a:r>
            <a:endParaRPr lang="ru-RU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3" descr="C:\Users\nh_erze\Desktop\Алгыс хат.pn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758996" y="109220"/>
            <a:ext cx="2282714" cy="13233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ounded Rectangle 3"/>
          <p:cNvSpPr/>
          <p:nvPr/>
        </p:nvSpPr>
        <p:spPr>
          <a:xfrm>
            <a:off x="3041710" y="156403"/>
            <a:ext cx="19536766" cy="1228989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1</a:t>
            </a:r>
            <a:r>
              <a:rPr lang="en-US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высокий уровень качества медицинской помощи</a:t>
            </a: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14732000" y="1170940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7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5">
      <a:majorFont>
        <a:latin typeface="Raleway SemiBold"/>
        <a:ea typeface=""/>
        <a:cs typeface=""/>
      </a:majorFont>
      <a:minorFont>
        <a:latin typeface="Raleway Medium"/>
        <a:ea typeface=""/>
        <a:cs typeface=""/>
      </a:minorFont>
    </a:fontScheme>
    <a:fmtScheme name="Верхняя тень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 Dark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12267</TotalTime>
  <Words>974</Words>
  <Application>Microsoft Office PowerPoint</Application>
  <PresentationFormat>Произвольный</PresentationFormat>
  <Paragraphs>195</Paragraphs>
  <Slides>16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16</vt:i4>
      </vt:variant>
    </vt:vector>
  </HeadingPairs>
  <TitlesOfParts>
    <vt:vector size="36" baseType="lpstr">
      <vt:lpstr>맑은 고딕</vt:lpstr>
      <vt:lpstr>MS PGothic</vt:lpstr>
      <vt:lpstr>Arial</vt:lpstr>
      <vt:lpstr>Calibri</vt:lpstr>
      <vt:lpstr>Calibri Light</vt:lpstr>
      <vt:lpstr>Helvetica</vt:lpstr>
      <vt:lpstr>Lato Light</vt:lpstr>
      <vt:lpstr>Lato Regular</vt:lpstr>
      <vt:lpstr>Open Sans</vt:lpstr>
      <vt:lpstr>Open Sans Extrabold</vt:lpstr>
      <vt:lpstr>Raleway</vt:lpstr>
      <vt:lpstr>Raleway Medium</vt:lpstr>
      <vt:lpstr>Raleway SemiBold</vt:lpstr>
      <vt:lpstr>Times New Roman</vt:lpstr>
      <vt:lpstr>Wingdings</vt:lpstr>
      <vt:lpstr>Office Theme</vt:lpstr>
      <vt:lpstr>Template PresentationGo Dark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Momen Elshamy</dc:creator>
  <cp:lastModifiedBy>Жанар Коянбаева</cp:lastModifiedBy>
  <cp:revision>908</cp:revision>
  <cp:lastPrinted>2020-08-06T04:59:53Z</cp:lastPrinted>
  <dcterms:created xsi:type="dcterms:W3CDTF">2017-08-22T06:10:53Z</dcterms:created>
  <dcterms:modified xsi:type="dcterms:W3CDTF">2021-12-07T09:03:14Z</dcterms:modified>
</cp:coreProperties>
</file>